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971" r:id="rId1"/>
  </p:sldMasterIdLst>
  <p:notesMasterIdLst>
    <p:notesMasterId r:id="rId7"/>
  </p:notesMasterIdLst>
  <p:handoutMasterIdLst>
    <p:handoutMasterId r:id="rId8"/>
  </p:handoutMasterIdLst>
  <p:sldIdLst>
    <p:sldId id="868" r:id="rId2"/>
    <p:sldId id="871" r:id="rId3"/>
    <p:sldId id="835" r:id="rId4"/>
    <p:sldId id="870" r:id="rId5"/>
    <p:sldId id="873" r:id="rId6"/>
  </p:sldIdLst>
  <p:sldSz cx="8961438" cy="6721475"/>
  <p:notesSz cx="6723063" cy="9853613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1225" indent="31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8425" indent="31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4038" indent="47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13">
          <p15:clr>
            <a:srgbClr val="A4A3A4"/>
          </p15:clr>
        </p15:guide>
        <p15:guide id="2" pos="5423">
          <p15:clr>
            <a:srgbClr val="A4A3A4"/>
          </p15:clr>
        </p15:guide>
        <p15:guide id="3" pos="4504">
          <p15:clr>
            <a:srgbClr val="A4A3A4"/>
          </p15:clr>
        </p15:guide>
        <p15:guide id="4" pos="1889">
          <p15:clr>
            <a:srgbClr val="A4A3A4"/>
          </p15:clr>
        </p15:guide>
        <p15:guide id="5" pos="14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33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3C"/>
    <a:srgbClr val="003A1E"/>
    <a:srgbClr val="600000"/>
    <a:srgbClr val="B2DE82"/>
    <a:srgbClr val="E3F28C"/>
    <a:srgbClr val="FFFF81"/>
    <a:srgbClr val="FFFFCC"/>
    <a:srgbClr val="E1E1FF"/>
    <a:srgbClr val="D1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2800" autoAdjust="0"/>
  </p:normalViewPr>
  <p:slideViewPr>
    <p:cSldViewPr snapToGrid="0">
      <p:cViewPr varScale="1">
        <p:scale>
          <a:sx n="107" d="100"/>
          <a:sy n="107" d="100"/>
        </p:scale>
        <p:origin x="-1728" y="-84"/>
      </p:cViewPr>
      <p:guideLst>
        <p:guide orient="horz" pos="4013"/>
        <p:guide pos="5423"/>
        <p:guide pos="4504"/>
        <p:guide pos="1889"/>
        <p:guide pos="1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402" y="-120"/>
      </p:cViewPr>
      <p:guideLst>
        <p:guide orient="horz" pos="3120"/>
        <p:guide orient="horz" pos="3104"/>
        <p:guide pos="2133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22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7838" y="615950"/>
            <a:ext cx="5778500" cy="4335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3990" y="5294645"/>
            <a:ext cx="5729483" cy="12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99879" y="9473961"/>
            <a:ext cx="532790" cy="1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D835B7D-C901-403E-80C7-AA3D4A102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46542" y="107484"/>
            <a:ext cx="1186127" cy="1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MOS-AAA123-20090227-</a:t>
            </a:r>
          </a:p>
        </p:txBody>
      </p:sp>
    </p:spTree>
    <p:extLst>
      <p:ext uri="{BB962C8B-B14F-4D97-AF65-F5344CB8AC3E}">
        <p14:creationId xmlns:p14="http://schemas.microsoft.com/office/powerpoint/2010/main" val="21161432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5888" indent="-114300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▪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98450" indent="-179388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5450" indent="-123825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itchFamily="34" charset="0"/>
      <a:buChar char="▫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1338" indent="-112713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itchFamily="34" charset="0"/>
      <a:buChar char="-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1642" algn="l" defTabSz="9126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69" algn="l" defTabSz="9126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98" algn="l" defTabSz="9126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28" algn="l" defTabSz="9126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9.xml"/><Relationship Id="rId7" Type="http://schemas.openxmlformats.org/officeDocument/2006/relationships/oleObject" Target="../embeddings/oleObject2.bin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21" Type="http://schemas.openxmlformats.org/officeDocument/2006/relationships/image" Target="../media/image2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.emf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30.xml"/><Relationship Id="rId19" Type="http://schemas.openxmlformats.org/officeDocument/2006/relationships/oleObject" Target="../embeddings/oleObject3.bin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8969376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cs typeface="Arial"/>
            </a:endParaRPr>
          </a:p>
        </p:txBody>
      </p:sp>
      <p:sp>
        <p:nvSpPr>
          <p:cNvPr id="7" name="Rectangle 102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33700" y="4953000"/>
            <a:ext cx="52863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33699" y="2705100"/>
            <a:ext cx="51435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lang="ru-RU" sz="3100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33700" y="4144149"/>
            <a:ext cx="448627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116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0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ru-RU" altLang="ru-RU" sz="8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35119" y="1940719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Arial"/>
              </a:rPr>
              <a:t>Last Modified 20.08.2013 13:34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42275" y="4114800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Arial"/>
              </a:rPr>
              <a:t>Printed 30.05.2013 15:42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769938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9063" y="6191250"/>
            <a:ext cx="8548687" cy="358775"/>
            <a:chOff x="75" y="3757"/>
            <a:chExt cx="5385" cy="393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000" smtClean="0"/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smtClean="0"/>
                <a:t>Title</a:t>
              </a:r>
            </a:p>
            <a:p>
              <a:pPr eaLnBrk="1" hangingPunct="1">
                <a:defRPr/>
              </a:pPr>
              <a:r>
                <a:rPr lang="ru-RU" altLang="ru-RU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000" smtClean="0">
                <a:solidFill>
                  <a:schemeClr val="bg1"/>
                </a:solidFill>
              </a:rPr>
              <a:t>McKinsey &amp; Company</a:t>
            </a:r>
          </a:p>
        </p:txBody>
      </p:sp>
      <p:sp>
        <p:nvSpPr>
          <p:cNvPr id="16" name="SlideLogoSeparato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18513" y="6403975"/>
            <a:ext cx="41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200" smtClean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7" name="Slide Number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8602663" y="641667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5BF48337-AF2F-482A-9AB3-66973BB00EE3}" type="slidenum">
              <a:rPr lang="en-US" smtClean="0">
                <a:cs typeface="Arial"/>
              </a:rPr>
              <a:pPr algn="ctr"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pic>
        <p:nvPicPr>
          <p:cNvPr id="18" name="Picture 4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543675"/>
            <a:ext cx="88090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42938"/>
            <a:ext cx="88090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3" descr="Сбербанк России. Всегда рядом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840538" y="92075"/>
            <a:ext cx="2028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3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1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4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42938"/>
            <a:ext cx="88090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19063" y="230188"/>
            <a:ext cx="6721475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01778" y="1684342"/>
            <a:ext cx="6205538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9063" y="6482895"/>
            <a:ext cx="8277225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3" y="6249220"/>
            <a:ext cx="8277225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19067" y="481388"/>
            <a:ext cx="677862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22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1643" y="647373"/>
            <a:ext cx="5491993" cy="2923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image" Target="../media/image1.emf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ru-RU" altLang="ru-RU" sz="800" dirty="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5119" y="1940719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Arial"/>
              </a:rPr>
              <a:t>Last Modified 20.08.2013 13:34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042275" y="4114800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Arial"/>
              </a:rPr>
              <a:t>Printed 30.05.2013 15:42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1030" name="Rectangle 286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1031" name="Title Placeholder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119063" y="230188"/>
            <a:ext cx="67262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32" name="McK 1. On-page tracker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769938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2" name="McK Slide Elements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19063" y="6191250"/>
            <a:ext cx="8548687" cy="358775"/>
            <a:chOff x="75" y="3757"/>
            <a:chExt cx="5385" cy="39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045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000" dirty="0" smtClean="0"/>
                <a:t>ИСТОЧНИК: источник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42" name="AutoShape 249"/>
            <p:cNvCxnSpPr>
              <a:cxnSpLocks noChangeShapeType="1"/>
              <a:stCxn id="1043" idx="4"/>
              <a:endCxn id="104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dirty="0" err="1" smtClean="0"/>
                <a:t>Title</a:t>
              </a:r>
              <a:endParaRPr lang="ru-RU" altLang="ru-RU" b="1" dirty="0" smtClean="0"/>
            </a:p>
            <a:p>
              <a:pPr eaLnBrk="1" hangingPunct="1">
                <a:defRPr/>
              </a:pPr>
              <a:r>
                <a:rPr lang="ru-RU" altLang="ru-RU" dirty="0" err="1" smtClean="0">
                  <a:solidFill>
                    <a:srgbClr val="808080"/>
                  </a:solidFill>
                </a:rPr>
                <a:t>Unit</a:t>
              </a:r>
              <a:r>
                <a:rPr lang="ru-RU" altLang="ru-RU" dirty="0" smtClean="0">
                  <a:solidFill>
                    <a:srgbClr val="808080"/>
                  </a:solidFill>
                </a:rPr>
                <a:t> </a:t>
              </a:r>
              <a:r>
                <a:rPr lang="ru-RU" altLang="ru-RU" dirty="0" err="1" smtClean="0">
                  <a:solidFill>
                    <a:srgbClr val="808080"/>
                  </a:solidFill>
                </a:rPr>
                <a:t>of</a:t>
              </a:r>
              <a:r>
                <a:rPr lang="ru-RU" altLang="ru-RU" dirty="0" smtClean="0">
                  <a:solidFill>
                    <a:srgbClr val="808080"/>
                  </a:solidFill>
                </a:rPr>
                <a:t> </a:t>
              </a:r>
              <a:r>
                <a:rPr lang="ru-RU" altLang="ru-RU" dirty="0" err="1" smtClean="0">
                  <a:solidFill>
                    <a:srgbClr val="808080"/>
                  </a:solidFill>
                </a:rPr>
                <a:t>measure</a:t>
              </a:r>
              <a:endParaRPr lang="ru-RU" altLang="ru-RU" dirty="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1036" name="SlideLogoText" hidden="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000" smtClean="0">
                <a:solidFill>
                  <a:schemeClr val="bg1"/>
                </a:solidFill>
              </a:rPr>
              <a:t>McKinsey &amp; Company</a:t>
            </a:r>
          </a:p>
        </p:txBody>
      </p:sp>
      <p:sp>
        <p:nvSpPr>
          <p:cNvPr id="1037" name="SlideLogoSeparator" hidden="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418513" y="6403975"/>
            <a:ext cx="41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200" smtClean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8602663" y="641667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0D9FB347-7330-4CF3-9CE1-520C770135B3}" type="slidenum">
              <a:rPr lang="en-US" smtClean="0">
                <a:cs typeface="Arial"/>
              </a:rPr>
              <a:pPr algn="ctr"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pic>
        <p:nvPicPr>
          <p:cNvPr id="1039" name="Picture 48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543675"/>
            <a:ext cx="88090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48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42938"/>
            <a:ext cx="88090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53" descr="Сбербанк России. Всегда рядом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840538" y="92075"/>
            <a:ext cx="2028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6" r:id="rId3"/>
    <p:sldLayoutId id="2147485127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Arial" charset="0"/>
          <a:cs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Arial" charset="0"/>
          <a:cs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Arial" charset="0"/>
          <a:cs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Arial" charset="0"/>
          <a:cs typeface="Arial" pitchFamily="34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90500" y="5767294"/>
            <a:ext cx="4486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ru-RU" sz="1800" b="1" kern="1200" noProof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  <a:cs typeface="Arial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Arial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  <a:cs typeface="Arial"/>
              </a:defRPr>
            </a:lvl4pPr>
            <a:lvl5pPr marL="749300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Arial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Заместитель управляющего Томским отделением № 8616 ПАО Сбербанк</a:t>
            </a:r>
          </a:p>
          <a:p>
            <a:r>
              <a:rPr lang="ru-RU" dirty="0" smtClean="0"/>
              <a:t>Попов А.В.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3620" y="2808513"/>
            <a:ext cx="8436428" cy="1723549"/>
          </a:xfrm>
        </p:spPr>
        <p:txBody>
          <a:bodyPr/>
          <a:lstStyle/>
          <a:p>
            <a:r>
              <a:rPr lang="ru-RU" sz="2800" dirty="0"/>
              <a:t>О льготном кредитовании </a:t>
            </a:r>
            <a:r>
              <a:rPr lang="ru-RU" sz="2800" dirty="0" smtClean="0"/>
              <a:t>субъектов </a:t>
            </a:r>
            <a:br>
              <a:rPr lang="ru-RU" sz="2800" dirty="0" smtClean="0"/>
            </a:br>
            <a:r>
              <a:rPr lang="ru-RU" sz="2800" dirty="0" smtClean="0"/>
              <a:t>малого </a:t>
            </a:r>
            <a:r>
              <a:rPr lang="ru-RU" sz="2800" dirty="0"/>
              <a:t>и среднего </a:t>
            </a:r>
            <a:r>
              <a:rPr lang="ru-RU" sz="2800" dirty="0" smtClean="0"/>
              <a:t>предпринимательства </a:t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программе </a:t>
            </a:r>
            <a:r>
              <a:rPr lang="ru-RU" sz="2800" dirty="0" smtClean="0"/>
              <a:t>МЭР 8,5</a:t>
            </a:r>
            <a:r>
              <a:rPr lang="ru-RU" sz="2800" dirty="0"/>
              <a:t>%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00800" y="6321291"/>
            <a:ext cx="2473552" cy="276999"/>
          </a:xfrm>
        </p:spPr>
        <p:txBody>
          <a:bodyPr/>
          <a:lstStyle/>
          <a:p>
            <a:pPr algn="r"/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.07.2019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792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636" y="107102"/>
            <a:ext cx="7389812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600000"/>
                </a:solidFill>
                <a:latin typeface="Arial Black" panose="020B0A04020102020204" pitchFamily="34" charset="0"/>
              </a:rPr>
              <a:t>Программа </a:t>
            </a:r>
            <a:r>
              <a:rPr lang="ru-RU" sz="1600" dirty="0">
                <a:solidFill>
                  <a:srgbClr val="600000"/>
                </a:solidFill>
                <a:latin typeface="Arial Black" panose="020B0A04020102020204" pitchFamily="34" charset="0"/>
              </a:rPr>
              <a:t>субсидирования Минэкономразвития </a:t>
            </a:r>
            <a:r>
              <a:rPr lang="en-US" sz="1600" dirty="0">
                <a:solidFill>
                  <a:srgbClr val="600000"/>
                </a:solidFill>
                <a:latin typeface="Arial Black" panose="020B0A04020102020204" pitchFamily="34" charset="0"/>
              </a:rPr>
              <a:t/>
            </a:r>
            <a:br>
              <a:rPr lang="en-US" sz="1600" dirty="0">
                <a:solidFill>
                  <a:srgbClr val="60000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600000"/>
                </a:solidFill>
                <a:latin typeface="Arial Black" panose="020B0A04020102020204" pitchFamily="34" charset="0"/>
              </a:rPr>
              <a:t>2019-2024 для сегмента МСП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0111" y="3103763"/>
            <a:ext cx="6086474" cy="275268"/>
          </a:xfrm>
          <a:prstGeom prst="roundRect">
            <a:avLst/>
          </a:prstGeom>
          <a:solidFill>
            <a:srgbClr val="EAF397"/>
          </a:solidFill>
          <a:ln w="95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Требования Программы</a:t>
            </a:r>
            <a:r>
              <a:rPr lang="en-US" sz="1200" b="1" dirty="0">
                <a:solidFill>
                  <a:schemeClr val="tx1"/>
                </a:solidFill>
              </a:rPr>
              <a:t> (</a:t>
            </a:r>
            <a:r>
              <a:rPr lang="ru-RU" sz="1200" b="1" dirty="0">
                <a:solidFill>
                  <a:schemeClr val="tx1"/>
                </a:solidFill>
              </a:rPr>
              <a:t>на дату подачи </a:t>
            </a:r>
            <a:r>
              <a:rPr lang="ru-RU" sz="1200" b="1" dirty="0" smtClean="0">
                <a:solidFill>
                  <a:schemeClr val="tx1"/>
                </a:solidFill>
              </a:rPr>
              <a:t>заявки)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3911" y="787385"/>
            <a:ext cx="6086474" cy="275268"/>
          </a:xfrm>
          <a:prstGeom prst="roundRect">
            <a:avLst/>
          </a:prstGeom>
          <a:solidFill>
            <a:srgbClr val="EAF397"/>
          </a:solidFill>
          <a:ln w="95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Сроки реализации: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228697" y="1366717"/>
            <a:ext cx="738981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Arial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kern="0" dirty="0">
                <a:solidFill>
                  <a:srgbClr val="00703C"/>
                </a:solidFill>
                <a:latin typeface="Century Gothic" pitchFamily="34" charset="0"/>
              </a:rPr>
              <a:t>Постановления Правительства РФ – № 1764 от 30.12.2018 г.</a:t>
            </a:r>
            <a:r>
              <a:rPr lang="en-US" sz="1600" kern="0" dirty="0">
                <a:solidFill>
                  <a:srgbClr val="00703C"/>
                </a:solidFill>
                <a:latin typeface="Century Gothic" pitchFamily="34" charset="0"/>
              </a:rPr>
              <a:t> </a:t>
            </a:r>
            <a:endParaRPr lang="ru-RU" sz="1600" kern="0" dirty="0">
              <a:solidFill>
                <a:srgbClr val="00703C"/>
              </a:solidFill>
              <a:latin typeface="Century Gothic" pitchFamily="34" charset="0"/>
            </a:endParaRPr>
          </a:p>
          <a:p>
            <a:endParaRPr lang="ru-RU" sz="1100" kern="0" dirty="0">
              <a:solidFill>
                <a:srgbClr val="00703C"/>
              </a:solidFill>
              <a:latin typeface="Century Gothic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923"/>
              </p:ext>
            </p:extLst>
          </p:nvPr>
        </p:nvGraphicFramePr>
        <p:xfrm>
          <a:off x="7618509" y="11887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8509" y="11887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5"/>
          <p:cNvSpPr txBox="1">
            <a:spLocks/>
          </p:cNvSpPr>
          <p:nvPr/>
        </p:nvSpPr>
        <p:spPr bwMode="auto">
          <a:xfrm>
            <a:off x="228697" y="2278807"/>
            <a:ext cx="855607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Arial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0" kern="0" dirty="0">
                <a:solidFill>
                  <a:srgbClr val="00703C"/>
                </a:solidFill>
                <a:latin typeface="Century Gothic" pitchFamily="34" charset="0"/>
              </a:rPr>
              <a:t>По состоянию на </a:t>
            </a:r>
            <a:r>
              <a:rPr lang="ru-RU" sz="1600" kern="0" dirty="0">
                <a:solidFill>
                  <a:srgbClr val="00703C"/>
                </a:solidFill>
                <a:latin typeface="Century Gothic" pitchFamily="34" charset="0"/>
              </a:rPr>
              <a:t>01.06.2019 </a:t>
            </a:r>
            <a:r>
              <a:rPr lang="ru-RU" sz="1600" kern="0" dirty="0" err="1">
                <a:solidFill>
                  <a:srgbClr val="00703C"/>
                </a:solidFill>
                <a:latin typeface="Century Gothic" pitchFamily="34" charset="0"/>
              </a:rPr>
              <a:t>г.в</a:t>
            </a:r>
            <a:r>
              <a:rPr lang="ru-RU" sz="1600" kern="0" dirty="0">
                <a:solidFill>
                  <a:srgbClr val="00703C"/>
                </a:solidFill>
                <a:latin typeface="Century Gothic" pitchFamily="34" charset="0"/>
              </a:rPr>
              <a:t>  </a:t>
            </a:r>
            <a:r>
              <a:rPr lang="ru-RU" sz="1600" kern="0" dirty="0" smtClean="0">
                <a:solidFill>
                  <a:srgbClr val="00703C"/>
                </a:solidFill>
                <a:latin typeface="Century Gothic" pitchFamily="34" charset="0"/>
              </a:rPr>
              <a:t>по программе МЭР 8,5 </a:t>
            </a:r>
            <a:r>
              <a:rPr lang="ru-RU" sz="1600" b="0" kern="0" dirty="0" smtClean="0">
                <a:solidFill>
                  <a:srgbClr val="00703C"/>
                </a:solidFill>
                <a:latin typeface="Century Gothic" pitchFamily="34" charset="0"/>
              </a:rPr>
              <a:t>выдано</a:t>
            </a:r>
            <a:r>
              <a:rPr lang="ru-RU" sz="1600" kern="0" dirty="0" smtClean="0">
                <a:solidFill>
                  <a:srgbClr val="00703C"/>
                </a:solidFill>
                <a:latin typeface="Century Gothic" pitchFamily="34" charset="0"/>
              </a:rPr>
              <a:t> </a:t>
            </a:r>
            <a:r>
              <a:rPr lang="ru-RU" sz="1600" b="0" kern="0" dirty="0" smtClean="0">
                <a:solidFill>
                  <a:srgbClr val="00703C"/>
                </a:solidFill>
                <a:latin typeface="Century Gothic" pitchFamily="34" charset="0"/>
              </a:rPr>
              <a:t>кредитов </a:t>
            </a:r>
            <a:r>
              <a:rPr lang="ru-RU" sz="1600" b="0" kern="0" dirty="0">
                <a:solidFill>
                  <a:srgbClr val="00703C"/>
                </a:solidFill>
                <a:latin typeface="Century Gothic" pitchFamily="34" charset="0"/>
              </a:rPr>
              <a:t>на сумму  </a:t>
            </a:r>
            <a:r>
              <a:rPr lang="ru-RU" sz="1600" kern="0" dirty="0">
                <a:solidFill>
                  <a:srgbClr val="00703C"/>
                </a:solidFill>
                <a:latin typeface="Century Gothic" pitchFamily="34" charset="0"/>
              </a:rPr>
              <a:t>97 940 тыс. </a:t>
            </a:r>
            <a:r>
              <a:rPr lang="ru-RU" sz="1600" b="0" kern="0" dirty="0">
                <a:solidFill>
                  <a:srgbClr val="00703C"/>
                </a:solidFill>
                <a:latin typeface="Century Gothic" pitchFamily="34" charset="0"/>
              </a:rPr>
              <a:t>рублей., клиентам сегмента</a:t>
            </a:r>
            <a:r>
              <a:rPr lang="ru-RU" sz="1600" kern="0" dirty="0">
                <a:solidFill>
                  <a:srgbClr val="00703C"/>
                </a:solidFill>
                <a:latin typeface="Century Gothic" pitchFamily="34" charset="0"/>
              </a:rPr>
              <a:t> малый и микро </a:t>
            </a:r>
            <a:r>
              <a:rPr lang="ru-RU" sz="1600" kern="0" dirty="0" smtClean="0">
                <a:solidFill>
                  <a:srgbClr val="00703C"/>
                </a:solidFill>
                <a:latin typeface="Century Gothic" pitchFamily="34" charset="0"/>
              </a:rPr>
              <a:t>бизнес.  </a:t>
            </a:r>
            <a:endParaRPr lang="ru-RU" sz="1600" kern="0" dirty="0">
              <a:solidFill>
                <a:srgbClr val="00703C"/>
              </a:solidFill>
              <a:latin typeface="Century Gothic" pitchFamily="34" charset="0"/>
            </a:endParaRPr>
          </a:p>
          <a:p>
            <a:endParaRPr lang="ru-RU" sz="1100" kern="0" dirty="0">
              <a:solidFill>
                <a:srgbClr val="00703C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918" y="3466591"/>
            <a:ext cx="7951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3C"/>
                </a:solidFill>
                <a:latin typeface="Arial Black" panose="020B0A04020102020204" pitchFamily="34" charset="0"/>
              </a:rPr>
              <a:t>Наличие статуса МСП</a:t>
            </a:r>
          </a:p>
          <a:p>
            <a:pPr algn="just"/>
            <a:endParaRPr lang="ru-RU" sz="1400" b="1" dirty="0">
              <a:solidFill>
                <a:srgbClr val="00703C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400" dirty="0"/>
              <a:t>Наличие статуса </a:t>
            </a:r>
            <a:r>
              <a:rPr lang="ru-RU" sz="1400" b="1" dirty="0">
                <a:solidFill>
                  <a:srgbClr val="FF0000"/>
                </a:solidFill>
              </a:rPr>
              <a:t>проверяется на этапе рассмотрения заявки  и на дату заключения кредитной документации</a:t>
            </a:r>
            <a:r>
              <a:rPr lang="ru-RU" sz="1400" dirty="0"/>
              <a:t>:</a:t>
            </a:r>
          </a:p>
          <a:p>
            <a:pPr marL="360000" indent="-171450" algn="just">
              <a:buClr>
                <a:srgbClr val="003A1E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002060"/>
                </a:solidFill>
              </a:rPr>
              <a:t>Статус МСП – ФЗ № 209-ФЗ  от 24.07.2007 г.;</a:t>
            </a:r>
          </a:p>
          <a:p>
            <a:pPr marL="360000" indent="-171450" algn="just">
              <a:buClr>
                <a:srgbClr val="003A1E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002060"/>
                </a:solidFill>
              </a:rPr>
              <a:t>Размещение информации в реестре субъектов МСП; (проверка на сайте </a:t>
            </a:r>
            <a:r>
              <a:rPr lang="en-US" sz="1400" b="1" i="1" dirty="0">
                <a:solidFill>
                  <a:srgbClr val="002060"/>
                </a:solidFill>
              </a:rPr>
              <a:t>ofd.nalog.ru)</a:t>
            </a:r>
            <a:endParaRPr lang="ru-RU" sz="1400" b="1" i="1" dirty="0">
              <a:solidFill>
                <a:srgbClr val="002060"/>
              </a:solidFill>
            </a:endParaRPr>
          </a:p>
          <a:p>
            <a:pPr marL="360000" indent="-171450" algn="just">
              <a:buClr>
                <a:srgbClr val="003A1E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002060"/>
                </a:solidFill>
              </a:rPr>
              <a:t>Сегмент клиента по 209-ФЗ Малый (в </a:t>
            </a:r>
            <a:r>
              <a:rPr lang="ru-RU" sz="1400" b="1" i="1" dirty="0" err="1">
                <a:solidFill>
                  <a:srgbClr val="002060"/>
                </a:solidFill>
              </a:rPr>
              <a:t>т.ч</a:t>
            </a:r>
            <a:r>
              <a:rPr lang="ru-RU" sz="1400" b="1" i="1" dirty="0">
                <a:solidFill>
                  <a:srgbClr val="002060"/>
                </a:solidFill>
              </a:rPr>
              <a:t>. Микро) и/или Средний</a:t>
            </a:r>
          </a:p>
        </p:txBody>
      </p:sp>
    </p:spTree>
    <p:extLst>
      <p:ext uri="{BB962C8B-B14F-4D97-AF65-F5344CB8AC3E}">
        <p14:creationId xmlns:p14="http://schemas.microsoft.com/office/powerpoint/2010/main" val="23516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450" y="188254"/>
            <a:ext cx="6778625" cy="276999"/>
          </a:xfrm>
        </p:spPr>
        <p:txBody>
          <a:bodyPr/>
          <a:lstStyle/>
          <a:p>
            <a:r>
              <a:rPr lang="ru-RU" sz="1800" dirty="0" smtClean="0">
                <a:solidFill>
                  <a:srgbClr val="00703C"/>
                </a:solidFill>
                <a:latin typeface="Century Gothic" pitchFamily="34" charset="0"/>
              </a:rPr>
              <a:t>МЭР 8,5:  </a:t>
            </a:r>
            <a:r>
              <a:rPr lang="ru-RU" sz="1800" b="0" dirty="0" smtClean="0">
                <a:solidFill>
                  <a:srgbClr val="00703C"/>
                </a:solidFill>
                <a:latin typeface="Century Gothic" pitchFamily="34" charset="0"/>
              </a:rPr>
              <a:t>Условия кредитования</a:t>
            </a:r>
            <a:endParaRPr lang="ru-RU" sz="1800" b="0" dirty="0">
              <a:solidFill>
                <a:srgbClr val="00703C"/>
              </a:solidFill>
              <a:latin typeface="Century Gothic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69683"/>
              </p:ext>
            </p:extLst>
          </p:nvPr>
        </p:nvGraphicFramePr>
        <p:xfrm>
          <a:off x="142043" y="726472"/>
          <a:ext cx="8687632" cy="589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0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0781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3A1E"/>
                        </a:buClr>
                        <a:buSzPct val="85000"/>
                        <a:buFont typeface="Wingdings 3" panose="05040102010807070707" pitchFamily="18" charset="2"/>
                        <a:buNone/>
                      </a:pPr>
                      <a:r>
                        <a:rPr lang="ru-RU" sz="10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Сумма кредита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Инвестиционные цели – от 3 млн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до 1 млрд.руб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indent="-171450" algn="just"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Оборотные цели – от 3 млн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до 100 млн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buClr>
                          <a:srgbClr val="003A1E"/>
                        </a:buClr>
                        <a:buSzPct val="85000"/>
                        <a:buFont typeface="Wingdings 3" panose="05040102010807070707" pitchFamily="18" charset="2"/>
                        <a:buNone/>
                      </a:pP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Суммарный объем кредитов на одного Заемщика 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среднедневной остаток 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 уполномоченными банками  не может превышать 1 млрд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 инвестиционные цели или 100 млн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 пополнение оборотных средств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 кредита</a:t>
                      </a:r>
                      <a:endParaRPr lang="ru-RU" sz="10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Инвестиционные цели – до 10 лет;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Оборотные цели – до  3 лет;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заключения и выборки средств по кредитному договору – </a:t>
                      </a:r>
                      <a:r>
                        <a:rPr lang="ru-RU" sz="10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01.01.2019 г.</a:t>
                      </a:r>
                      <a:r>
                        <a:rPr lang="ru-RU" sz="10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по  30.11.2024 г.</a:t>
                      </a:r>
                      <a:endParaRPr lang="ru-RU" sz="10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156">
                <a:tc>
                  <a:txBody>
                    <a:bodyPr/>
                    <a:lstStyle/>
                    <a:p>
                      <a:pPr marL="0" indent="0" algn="l">
                        <a:buFont typeface="Wingdings 3" panose="05040102010807070707" pitchFamily="18" charset="2"/>
                        <a:buNone/>
                      </a:pPr>
                      <a:r>
                        <a:rPr lang="ru-RU" sz="1000" b="1" i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Целевой характер кредита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Инвестиционные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000" b="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и (или) создание, изготовление, достройка, дооборудование, реконструкция, модернизация, тех. перевооружение ОС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Оборотные: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Формулировка целевого использования денежных средств не должна содержать : в </a:t>
                      </a:r>
                      <a:r>
                        <a:rPr lang="ru-RU" sz="10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налоги, сборы, пошлины, дивиденды, премии, отчисления с ФОТ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цели не должно содержать «… и прочее», «… и иное»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781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Процентная ставка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Льготная ставка на период участия в Программе субсидирования МЭР 8,5</a:t>
                      </a:r>
                      <a:r>
                        <a:rPr lang="ru-RU" sz="1000" b="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 </a:t>
                      </a:r>
                      <a:r>
                        <a:rPr lang="ru-RU" sz="10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ключевая ставка ЦБ РФ на дату заключения КД , увеличенная не</a:t>
                      </a:r>
                      <a:r>
                        <a:rPr lang="ru-RU" sz="1000" b="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более чем на 2% годовых, но не более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8,5% годовых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Стандартная ставка – устанавливается в соответствии с ВНД Банка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решениями КО/РД Банка.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Условие контролируется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Банком</a:t>
                      </a:r>
                      <a:endParaRPr lang="ru-RU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75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Валюта кредита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0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Рубли РФ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437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Комиссии/прочие платежи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досрочное погашение/за досрочный возврат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пользование лимитом кредитной линии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Неустойка  (Штраф/Пени)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неисполнение заемщиком условий договора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20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Режим кредитования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0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Кредит, НКЛ, ВКЛ 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(исключен овердрафт)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07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требования </a:t>
                      </a:r>
                      <a:endParaRPr lang="ru-RU" sz="1000" b="1" i="0" u="non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субсидии Банку по КД (соглашениям), по которым было получено финансирование ЦБ, обеспеченное поручительствами АО «Федеральная корпорация по развитию МСП» (Программа 6,5), Программа МЭР 2018 в рамках программы субсидирования МЭР </a:t>
                      </a:r>
                      <a:r>
                        <a:rPr lang="ru-RU" sz="1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 допускается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A1E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КД с Субъектом СМП предполагает режим кредитования – ВКЛ/НКЛ-</a:t>
                      </a:r>
                      <a:r>
                        <a:rPr lang="ru-RU" sz="1000" b="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субсидирование в части кредитных траншей, выдаваемых после 30.11.2024 г </a:t>
                      </a:r>
                      <a:r>
                        <a:rPr lang="ru-RU" sz="1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 осуществляется</a:t>
                      </a:r>
                      <a:endParaRPr lang="ru-RU" sz="1000" b="1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3676" y="84801"/>
            <a:ext cx="6498796" cy="523220"/>
          </a:xfrm>
        </p:spPr>
        <p:txBody>
          <a:bodyPr/>
          <a:lstStyle/>
          <a:p>
            <a:r>
              <a:rPr lang="ru-RU" sz="1700" dirty="0">
                <a:solidFill>
                  <a:srgbClr val="024A1A"/>
                </a:solidFill>
              </a:rPr>
              <a:t>Программа субсидирования МЭР 8,5</a:t>
            </a:r>
            <a:br>
              <a:rPr lang="ru-RU" sz="1700" dirty="0">
                <a:solidFill>
                  <a:srgbClr val="024A1A"/>
                </a:solidFill>
              </a:rPr>
            </a:br>
            <a:r>
              <a:rPr lang="ru-RU" sz="1700" dirty="0">
                <a:solidFill>
                  <a:srgbClr val="024A1A"/>
                </a:solidFill>
              </a:rPr>
              <a:t>методические </a:t>
            </a:r>
            <a:r>
              <a:rPr lang="ru-RU" sz="1700" dirty="0" smtClean="0">
                <a:solidFill>
                  <a:srgbClr val="024A1A"/>
                </a:solidFill>
              </a:rPr>
              <a:t>рекомендации</a:t>
            </a:r>
            <a:endParaRPr lang="ru-RU" sz="1700" dirty="0">
              <a:solidFill>
                <a:srgbClr val="024A1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14726"/>
              </p:ext>
            </p:extLst>
          </p:nvPr>
        </p:nvGraphicFramePr>
        <p:xfrm>
          <a:off x="363193" y="910444"/>
          <a:ext cx="8093798" cy="281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3798">
                  <a:extLst>
                    <a:ext uri="{9D8B030D-6E8A-4147-A177-3AD203B41FA5}">
                      <a16:colId xmlns="" xmlns:a16="http://schemas.microsoft.com/office/drawing/2014/main" val="382699400"/>
                    </a:ext>
                  </a:extLst>
                </a:gridCol>
              </a:tblGrid>
              <a:tr h="1597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Не допускаются ЦЕЛИ!!!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Рефинансирование кредита , включая рефинансирование в других Банках;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Покупка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долей в уставном капитале;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Финансирование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ранее понесенных затрат по проекту;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Финансирование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цели предусмотренные Уставом;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Финансирование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лизинга и лизинговых платежей;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займов, депозитов и на участие в иных финансовых инструментах.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5518929"/>
                  </a:ext>
                </a:extLst>
              </a:tr>
              <a:tr h="865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Дополнительные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требования к определению ЦЕЛИ!!!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Осуществление ремонта арендованного помещения не является инвестиционной целью;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Финансирование </a:t>
                      </a: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затрат по контракту является оборотной  целью.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771518"/>
                  </a:ext>
                </a:extLst>
              </a:tr>
            </a:tbl>
          </a:graphicData>
        </a:graphic>
      </p:graphicFrame>
      <p:sp>
        <p:nvSpPr>
          <p:cNvPr id="5" name="Нашивка 4"/>
          <p:cNvSpPr/>
          <p:nvPr/>
        </p:nvSpPr>
        <p:spPr bwMode="auto">
          <a:xfrm>
            <a:off x="287248" y="3915702"/>
            <a:ext cx="5832000" cy="396000"/>
          </a:xfrm>
          <a:prstGeom prst="chevron">
            <a:avLst>
              <a:gd name="adj" fmla="val 23554"/>
            </a:avLst>
          </a:prstGeom>
          <a:solidFill>
            <a:srgbClr val="92D050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7" tIns="45714" rIns="91427" bIns="45714" anchor="ctr"/>
          <a:lstStyle/>
          <a:p>
            <a:pPr algn="ctr">
              <a:lnSpc>
                <a:spcPct val="10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Изменение процентной ставки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247" y="4338335"/>
            <a:ext cx="8341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  <a:sym typeface="Arial" pitchFamily="34" charset="0"/>
              </a:rPr>
              <a:t>Несоответствие цели кредитования;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  <a:sym typeface="Arial" pitchFamily="34" charset="0"/>
              </a:rPr>
              <a:t>Несоответствие срока кредитного договора;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  <a:sym typeface="Arial" pitchFamily="34" charset="0"/>
              </a:rPr>
              <a:t>Некорректное оформление Заявления на получение субсидии и/или реестра кредитов, участвующих в Программе МЭР;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  <a:sym typeface="Arial" pitchFamily="34" charset="0"/>
              </a:rPr>
              <a:t>Иные причины по усмотрению МЭР РФ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b="1" i="1" dirty="0">
              <a:solidFill>
                <a:srgbClr val="002060"/>
              </a:solidFill>
              <a:latin typeface="+mn-lt"/>
              <a:cs typeface="+mn-cs"/>
              <a:sym typeface="Arial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  <a:sym typeface="Arial" pitchFamily="34" charset="0"/>
              </a:rPr>
              <a:t>Если  нарушение неустранимо, кредит исключается из Программы субсидирования МЭР 8,5 и Заемщику направляется уведомление о повышении ставки до уровня Стандартной.</a:t>
            </a:r>
          </a:p>
        </p:txBody>
      </p:sp>
    </p:spTree>
    <p:extLst>
      <p:ext uri="{BB962C8B-B14F-4D97-AF65-F5344CB8AC3E}">
        <p14:creationId xmlns:p14="http://schemas.microsoft.com/office/powerpoint/2010/main" val="35295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02835" y="2230751"/>
            <a:ext cx="7054622" cy="128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000" kern="0" dirty="0" smtClean="0">
                <a:solidFill>
                  <a:srgbClr val="00703C"/>
                </a:solidFill>
                <a:latin typeface="Century Gothic" panose="020B0502020202020204" pitchFamily="34" charset="0"/>
              </a:rPr>
              <a:t>СПАСИБО ЗА ВНИМАНИЕ</a:t>
            </a:r>
            <a:endParaRPr lang="ru-RU" sz="3000" kern="0" dirty="0"/>
          </a:p>
        </p:txBody>
      </p:sp>
    </p:spTree>
    <p:extLst>
      <p:ext uri="{BB962C8B-B14F-4D97-AF65-F5344CB8AC3E}">
        <p14:creationId xmlns:p14="http://schemas.microsoft.com/office/powerpoint/2010/main" val="41426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vC6H900afGVsP.5sU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ycjG4mi6NU2q4j1tYBPK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cMmKvXk2fid..nXdl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Vf6NOD3k22cDrT7yzI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rQDB4sJ0qrw.7FpdNq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Q86A2pAECsJamwCccsF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_QnjrXECeoDHaBfL1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dPDu7WZ0yjS8qQVfQm7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awm7EhLEqAC2SuNijY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vC6H900afGVsP.5sU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ycjG4mi6NU2q4j1tYBPKr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cMmKvXk2fid..nXdl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Vf6NOD3k22cDrT7yzI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rQDB4sJ0qrw.7FpdNq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Q86A2pAECsJamwCccsF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_QnjrXECeoDHaBfL1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dPDu7WZ0yjS8qQVfQm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wx6mkB0SUrP3j7u.t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SjCcaah06rPjN_hex20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awm7EhLEqAC2SuNijYiQ"/>
</p:tagLst>
</file>

<file path=ppt/theme/theme1.xml><?xml version="1.0" encoding="utf-8"?>
<a:theme xmlns:a="http://schemas.openxmlformats.org/drawingml/2006/main" name="Firm Format - Russian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95087</TotalTime>
  <Words>572</Words>
  <Application>Microsoft Office PowerPoint</Application>
  <PresentationFormat>Произвольный</PresentationFormat>
  <Paragraphs>68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Firm Format - Russian</vt:lpstr>
      <vt:lpstr>think-cell Slide</vt:lpstr>
      <vt:lpstr>Acrobat Document</vt:lpstr>
      <vt:lpstr>О льготном кредитовании субъектов  малого и среднего предпринимательства  по программе МЭР 8,5% </vt:lpstr>
      <vt:lpstr>Программа субсидирования Минэкономразвития  2019-2024 для сегмента МСП</vt:lpstr>
      <vt:lpstr>МЭР 8,5:  Условия кредитования</vt:lpstr>
      <vt:lpstr>Программа субсидирования МЭР 8,5 методические рекомендации</vt:lpstr>
      <vt:lpstr>Презентация PowerPoint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Corporate</dc:creator>
  <cp:lastModifiedBy>Попов Андрей Вениаминович</cp:lastModifiedBy>
  <cp:revision>2565</cp:revision>
  <cp:lastPrinted>2019-01-24T09:06:21Z</cp:lastPrinted>
  <dcterms:created xsi:type="dcterms:W3CDTF">2009-02-27T09:41:28Z</dcterms:created>
  <dcterms:modified xsi:type="dcterms:W3CDTF">2019-07-24T02:03:40Z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DocID">
    <vt:lpwstr/>
  </property>
  <property fmtid="{D5CDD505-2E9C-101B-9397-08002B2CF9AE}" pid="7" name="DocIDinTitle">
    <vt:bool>false</vt:bool>
  </property>
  <property fmtid="{D5CDD505-2E9C-101B-9397-08002B2CF9AE}" pid="8" name="DocIDinSlide">
    <vt:bool>true</vt:bool>
  </property>
  <property fmtid="{D5CDD505-2E9C-101B-9397-08002B2CF9AE}" pid="9" name="DocIDPosition">
    <vt:i4>1</vt:i4>
  </property>
  <property fmtid="{D5CDD505-2E9C-101B-9397-08002B2CF9AE}" pid="10" name="Title">
    <vt:lpwstr>Название документа</vt:lpwstr>
  </property>
  <property fmtid="{D5CDD505-2E9C-101B-9397-08002B2CF9AE}" pid="11" name="Event">
    <vt:lpwstr/>
  </property>
  <property fmtid="{D5CDD505-2E9C-101B-9397-08002B2CF9AE}" pid="12" name="Delivery Date">
    <vt:lpwstr/>
  </property>
</Properties>
</file>