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</p:sldMasterIdLst>
  <p:notesMasterIdLst>
    <p:notesMasterId r:id="rId30"/>
  </p:notesMasterIdLst>
  <p:sldIdLst>
    <p:sldId id="267" r:id="rId2"/>
    <p:sldId id="268" r:id="rId3"/>
    <p:sldId id="269" r:id="rId4"/>
    <p:sldId id="371" r:id="rId5"/>
    <p:sldId id="375" r:id="rId6"/>
    <p:sldId id="383" r:id="rId7"/>
    <p:sldId id="384" r:id="rId8"/>
    <p:sldId id="385" r:id="rId9"/>
    <p:sldId id="373" r:id="rId10"/>
    <p:sldId id="413" r:id="rId11"/>
    <p:sldId id="409" r:id="rId12"/>
    <p:sldId id="412" r:id="rId13"/>
    <p:sldId id="410" r:id="rId14"/>
    <p:sldId id="401" r:id="rId15"/>
    <p:sldId id="377" r:id="rId16"/>
    <p:sldId id="402" r:id="rId17"/>
    <p:sldId id="407" r:id="rId18"/>
    <p:sldId id="403" r:id="rId19"/>
    <p:sldId id="374" r:id="rId20"/>
    <p:sldId id="416" r:id="rId21"/>
    <p:sldId id="415" r:id="rId22"/>
    <p:sldId id="406" r:id="rId23"/>
    <p:sldId id="405" r:id="rId24"/>
    <p:sldId id="417" r:id="rId25"/>
    <p:sldId id="396" r:id="rId26"/>
    <p:sldId id="414" r:id="rId27"/>
    <p:sldId id="388" r:id="rId28"/>
    <p:sldId id="381" r:id="rId29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D813F9-F28E-0C44-A346-DEC14CF922E5}">
          <p14:sldIdLst>
            <p14:sldId id="267"/>
            <p14:sldId id="268"/>
            <p14:sldId id="269"/>
            <p14:sldId id="371"/>
            <p14:sldId id="375"/>
            <p14:sldId id="383"/>
            <p14:sldId id="384"/>
            <p14:sldId id="385"/>
            <p14:sldId id="373"/>
            <p14:sldId id="413"/>
            <p14:sldId id="409"/>
            <p14:sldId id="412"/>
            <p14:sldId id="410"/>
            <p14:sldId id="401"/>
            <p14:sldId id="377"/>
            <p14:sldId id="402"/>
            <p14:sldId id="407"/>
            <p14:sldId id="403"/>
            <p14:sldId id="374"/>
            <p14:sldId id="416"/>
            <p14:sldId id="415"/>
            <p14:sldId id="406"/>
            <p14:sldId id="405"/>
            <p14:sldId id="417"/>
            <p14:sldId id="396"/>
            <p14:sldId id="414"/>
            <p14:sldId id="388"/>
            <p14:sldId id="3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6A0"/>
    <a:srgbClr val="FBFBFB"/>
    <a:srgbClr val="F1F1F1"/>
    <a:srgbClr val="D1D1D1"/>
    <a:srgbClr val="A6A6A6"/>
    <a:srgbClr val="595959"/>
    <a:srgbClr val="B1C1E4"/>
    <a:srgbClr val="B9B9B9"/>
    <a:srgbClr val="FCFCFC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4"/>
    <p:restoredTop sz="96433" autoAdjust="0"/>
  </p:normalViewPr>
  <p:slideViewPr>
    <p:cSldViewPr snapToGrid="0">
      <p:cViewPr varScale="1">
        <p:scale>
          <a:sx n="116" d="100"/>
          <a:sy n="116" d="100"/>
        </p:scale>
        <p:origin x="1176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850039391194496"/>
          <c:y val="9.0156754660335875E-2"/>
          <c:w val="0.26130368841143758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1C1E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36-F044-9683-AF306EA15244}"/>
              </c:ext>
            </c:extLst>
          </c:dPt>
          <c:dPt>
            <c:idx val="1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36-F044-9683-AF306EA15244}"/>
              </c:ext>
            </c:extLst>
          </c:dPt>
          <c:dPt>
            <c:idx val="2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536-F044-9683-AF306EA15244}"/>
              </c:ext>
            </c:extLst>
          </c:dPt>
          <c:dPt>
            <c:idx val="3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536-F044-9683-AF306EA1524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43,4%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536-F044-9683-AF306EA152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3,9%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536-F044-9683-AF306EA152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13,8%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536-F044-9683-AF306EA152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38,9%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536-F044-9683-AF306EA152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прочие</c:v>
                </c:pt>
                <c:pt idx="1">
                  <c:v>здравохранение, соц. услуги</c:v>
                </c:pt>
                <c:pt idx="2">
                  <c:v>обеспечение электрической энергией, газом и паром; конденсирование воздуха</c:v>
                </c:pt>
                <c:pt idx="3">
                  <c:v>обрабатывающее производство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0.42</c:v>
                </c:pt>
                <c:pt idx="1">
                  <c:v>4.2000000000000003E-2</c:v>
                </c:pt>
                <c:pt idx="2">
                  <c:v>0.152</c:v>
                </c:pt>
                <c:pt idx="3">
                  <c:v>0.38600000000000001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536-F044-9683-AF306EA152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8978408"/>
        <c:axId val="128977232"/>
      </c:barChart>
      <c:catAx>
        <c:axId val="128978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8977232"/>
        <c:crosses val="autoZero"/>
        <c:auto val="1"/>
        <c:lblAlgn val="ctr"/>
        <c:lblOffset val="100"/>
        <c:noMultiLvlLbl val="0"/>
      </c:catAx>
      <c:valAx>
        <c:axId val="12897723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28978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"/>
          <c:y val="9.0156754660335875E-2"/>
          <c:w val="0.5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1C1E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2E-2D4B-B55A-631E22352E35}"/>
              </c:ext>
            </c:extLst>
          </c:dPt>
          <c:dPt>
            <c:idx val="1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2E-2D4B-B55A-631E22352E35}"/>
              </c:ext>
            </c:extLst>
          </c:dPt>
          <c:dPt>
            <c:idx val="2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D2E-2D4B-B55A-631E22352E35}"/>
              </c:ext>
            </c:extLst>
          </c:dPt>
          <c:dPt>
            <c:idx val="3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2E-2D4B-B55A-631E22352E3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37</a:t>
                    </a:r>
                    <a:r>
                      <a:rPr lang="en-US" baseline="0"/>
                      <a:t> 179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D2E-2D4B-B55A-631E22352E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75</a:t>
                    </a:r>
                    <a:r>
                      <a:rPr lang="en-US" baseline="0"/>
                      <a:t> 123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D2E-2D4B-B55A-631E22352E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82</a:t>
                    </a:r>
                    <a:r>
                      <a:rPr lang="en-US" baseline="0"/>
                      <a:t> 388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D2E-2D4B-B55A-631E22352E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724630867910853E-3"/>
                  <c:y val="7.1631096469038091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91 790 р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D2E-2D4B-B55A-631E22352E35}"/>
                </c:ext>
                <c:ext xmlns:c15="http://schemas.microsoft.com/office/drawing/2012/chart" uri="{CE6537A1-D6FC-4f65-9D91-7224C49458BB}">
                  <c15:layout>
                    <c:manualLayout>
                      <c:w val="0.11055664161913109"/>
                      <c:h val="0.1176143122314891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сельское, лесное хозяйство, охота </c:v>
                </c:pt>
                <c:pt idx="1">
                  <c:v>гос. управление. соцобеспечение, безопасность</c:v>
                </c:pt>
                <c:pt idx="2">
                  <c:v>обеспечение электрической энергией, газом и паром</c:v>
                </c:pt>
                <c:pt idx="3">
                  <c:v>обрабатывающее производство</c:v>
                </c:pt>
              </c:strCache>
            </c:strRef>
          </c:cat>
          <c:val>
            <c:numRef>
              <c:f>Лист1!$B$2:$B$5</c:f>
              <c:numCache>
                <c:formatCode>#\ ##0\ [$₽-419]</c:formatCode>
                <c:ptCount val="4"/>
                <c:pt idx="0">
                  <c:v>30545</c:v>
                </c:pt>
                <c:pt idx="1">
                  <c:v>65839</c:v>
                </c:pt>
                <c:pt idx="2">
                  <c:v>69421</c:v>
                </c:pt>
                <c:pt idx="3">
                  <c:v>79247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D2E-2D4B-B55A-631E22352E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3"/>
        <c:overlap val="-18"/>
        <c:axId val="128980368"/>
        <c:axId val="128983112"/>
      </c:barChart>
      <c:catAx>
        <c:axId val="128980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8983112"/>
        <c:crosses val="autoZero"/>
        <c:auto val="1"/>
        <c:lblAlgn val="ctr"/>
        <c:lblOffset val="100"/>
        <c:noMultiLvlLbl val="0"/>
      </c:catAx>
      <c:valAx>
        <c:axId val="128983112"/>
        <c:scaling>
          <c:orientation val="minMax"/>
        </c:scaling>
        <c:delete val="1"/>
        <c:axPos val="b"/>
        <c:numFmt formatCode="#\ ##0\ [$₽-419]" sourceLinked="1"/>
        <c:majorTickMark val="none"/>
        <c:minorTickMark val="none"/>
        <c:tickLblPos val="nextTo"/>
        <c:crossAx val="12898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r">
              <a:defRPr sz="1200"/>
            </a:lvl1pPr>
          </a:lstStyle>
          <a:p>
            <a:fld id="{39DB37D7-8989-964D-A8C1-BF06A633812A}" type="datetimeFigureOut">
              <a:rPr lang="x-none" smtClean="0"/>
              <a:t>31.07.2025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2" tIns="46241" rIns="92482" bIns="46241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2482" tIns="46241" rIns="92482" bIns="462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r">
              <a:defRPr sz="1200"/>
            </a:lvl1pPr>
          </a:lstStyle>
          <a:p>
            <a:fld id="{45D20CD8-132A-1A42-9C3F-9E9662FD4B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069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98433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9A78B7-45C9-6973-AA8F-F0E752135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D37853A-B8AF-55A1-7B01-3E1F40E2A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86B8B35C-4133-E1D6-9F51-498BF5B2B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F0A3BA0-D286-A1E5-3AB7-E4C28AD8A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1845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16BCC1B-C639-1BB8-956F-A6C62B6E8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DF1485FD-BE14-D346-9FB3-2D5150BEA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B5966B83-3494-8F01-AF2D-1BEBA2A72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3A82F7-7F86-790C-AC05-42214FC78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10114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B3D705B-9ADB-9A05-9905-BB30C3ADA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81093B7A-B1E7-CA62-6D05-363994A102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C9B49D30-C630-94DC-8109-EE9CAFA25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3E5A0A-E621-49DB-94A4-9AE29842E8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37916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71FBC2B-3D3B-A620-2B50-897CB7596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BC66017F-911B-DACE-F3DA-90E1F118D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5B64317A-118B-3084-C73D-A03300587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535602-0E5A-E078-5840-1ABA12256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6686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16BCC1B-C639-1BB8-956F-A6C62B6E8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DF1485FD-BE14-D346-9FB3-2D5150BEA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B5966B83-3494-8F01-AF2D-1BEBA2A72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3A82F7-7F86-790C-AC05-42214FC78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07105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B31559-EADC-79EB-7F8B-04D573827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A9AC4695-8094-06C7-FE0F-93C5DEBC1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105C56B6-71B7-84DB-5AF2-66510E68B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CDA50FF-5113-9FAF-68FB-99BD561CE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40012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E5991B9-6FAC-DECA-05DE-82A1DD46F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B973ABF1-4A70-539E-2CD9-D1F1E5D7AA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2F273FE0-17F5-ED0D-FED7-1FB3347D1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C3F4B7D-1084-D9EE-59E5-F2ED93093A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7169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3B485B8-0E92-EBB9-348E-E68CF0C1D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96203F88-88D0-2BA9-E215-4BF235CAE3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F6FAD497-1107-FDDA-23E3-90B21C0CE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CB7DD20-1D7E-CAA2-CD7E-B1FEAC66BB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8933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B31559-EADC-79EB-7F8B-04D573827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A9AC4695-8094-06C7-FE0F-93C5DEBC1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105C56B6-71B7-84DB-5AF2-66510E68B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CDA50FF-5113-9FAF-68FB-99BD561CE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6642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F9E5B55-D29D-80FE-F0DE-7D3594B46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00FB5411-F93B-2173-942B-083CE1A1C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D627847D-F29A-E4E8-FBFD-69FB8A0EA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CD6BE24-4CFA-E703-FC78-9B770F780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6518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3451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9864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92970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8463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3786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284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96060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2FEE848-E41B-A1B8-4AC0-0D7577460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ED2D8F3F-87A9-9214-6BBF-7ADA34AB9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F20DAD4F-891F-3AFF-D81F-EDE67BB05D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5530A5D-6A41-8892-BB6A-9B2EEEE272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2652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D9EFA0D-6428-3827-D96C-1BB124B05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8916B94C-70F6-B99C-CB43-DE5BC9AA4D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9F8BAAF5-7963-8DEE-5344-3AA996BB5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8C3EC21-D4F7-DE0F-7A01-52679D216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4828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0387960-28E4-7815-99D9-313CF635A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DA2913B-9A35-EB12-F0F4-6B10F339C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69A7AF89-1190-B616-3F7D-22A702493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41CCF27-DA1B-E069-F741-60B8BE110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4384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B2561FA-9976-CAF5-DD77-B92DDE17F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13D878AB-4BD7-15A7-CB63-B319F6CB56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6268BAC2-3D8D-FED3-772D-3D3029876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66881B8-A6F6-C951-5903-60E3EE9087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8862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8016-56EC-0A43-ADB2-8D6B320CC239}" type="datetime1">
              <a:rPr lang="ru-RU" smtClean="0"/>
              <a:t>31.07.2025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6264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25D4-5D07-C84F-8F5B-C0FCE56BAA04}" type="datetime1">
              <a:rPr lang="ru-RU" smtClean="0"/>
              <a:t>31.07.2025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93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5FE6-9F58-E04A-AF5D-E0D3CED08D0B}" type="datetime1">
              <a:rPr lang="ru-RU" smtClean="0"/>
              <a:t>31.07.2025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568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C6A-949B-8546-BF85-B80F61ADB7C8}" type="datetime1">
              <a:rPr lang="ru-RU" smtClean="0"/>
              <a:t>31.07.2025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922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1187-46BE-9D44-A2D2-7AB336D6874D}" type="datetime1">
              <a:rPr lang="ru-RU" smtClean="0"/>
              <a:t>31.07.2025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368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714-477C-8E4F-80B2-8100E37C6C45}" type="datetime1">
              <a:rPr lang="ru-RU" smtClean="0"/>
              <a:t>31.07.2025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144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CC66-20DE-6A40-94F2-95386CD16213}" type="datetime1">
              <a:rPr lang="ru-RU" smtClean="0"/>
              <a:t>31.07.2025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079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66C4-FF1D-DE42-949B-EFC34EECAF9A}" type="datetime1">
              <a:rPr lang="ru-RU" smtClean="0"/>
              <a:t>31.07.2025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026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058-7471-E142-87EA-3597FEA11B8A}" type="datetime1">
              <a:rPr lang="ru-RU" smtClean="0"/>
              <a:t>31.07.2025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710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D9B-40A4-764D-8305-4622582737AA}" type="datetime1">
              <a:rPr lang="ru-RU" smtClean="0"/>
              <a:t>31.07.2025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703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4F-07BA-6243-AF5E-D22E108E4987}" type="datetime1">
              <a:rPr lang="ru-RU" smtClean="0"/>
              <a:t>31.07.2025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252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ACFB-CE6A-F744-9AEA-E08B5B8BAE3D}" type="datetime1">
              <a:rPr lang="ru-RU" smtClean="0"/>
              <a:t>31.07.2025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92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svg"/><Relationship Id="rId5" Type="http://schemas.openxmlformats.org/officeDocument/2006/relationships/image" Target="../media/image41.png"/><Relationship Id="rId10" Type="http://schemas.openxmlformats.org/officeDocument/2006/relationships/image" Target="../media/image74.svg"/><Relationship Id="rId4" Type="http://schemas.openxmlformats.org/officeDocument/2006/relationships/image" Target="../media/image68.sv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svg"/><Relationship Id="rId5" Type="http://schemas.openxmlformats.org/officeDocument/2006/relationships/image" Target="../media/image45.png"/><Relationship Id="rId4" Type="http://schemas.openxmlformats.org/officeDocument/2006/relationships/image" Target="../media/image7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svg"/><Relationship Id="rId5" Type="http://schemas.openxmlformats.org/officeDocument/2006/relationships/image" Target="../media/image45.png"/><Relationship Id="rId4" Type="http://schemas.openxmlformats.org/officeDocument/2006/relationships/image" Target="../media/image7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7.emf"/><Relationship Id="rId5" Type="http://schemas.openxmlformats.org/officeDocument/2006/relationships/package" Target="../embeddings/_________Microsoft_Word3.docx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50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9.png"/><Relationship Id="rId10" Type="http://schemas.openxmlformats.org/officeDocument/2006/relationships/image" Target="../media/image88.svg"/><Relationship Id="rId4" Type="http://schemas.openxmlformats.org/officeDocument/2006/relationships/image" Target="../media/image84.sv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13" Type="http://schemas.openxmlformats.org/officeDocument/2006/relationships/image" Target="../media/image59.png"/><Relationship Id="rId18" Type="http://schemas.openxmlformats.org/officeDocument/2006/relationships/image" Target="../media/image103.svg"/><Relationship Id="rId3" Type="http://schemas.openxmlformats.org/officeDocument/2006/relationships/image" Target="../media/image90.svg"/><Relationship Id="rId7" Type="http://schemas.openxmlformats.org/officeDocument/2006/relationships/image" Target="../media/image56.png"/><Relationship Id="rId12" Type="http://schemas.openxmlformats.org/officeDocument/2006/relationships/image" Target="../media/image99.svg"/><Relationship Id="rId17" Type="http://schemas.openxmlformats.org/officeDocument/2006/relationships/image" Target="../media/image60.png"/><Relationship Id="rId2" Type="http://schemas.openxmlformats.org/officeDocument/2006/relationships/image" Target="../media/image53.png"/><Relationship Id="rId16" Type="http://schemas.openxmlformats.org/officeDocument/2006/relationships/image" Target="../media/image20.svg"/><Relationship Id="rId20" Type="http://schemas.openxmlformats.org/officeDocument/2006/relationships/image" Target="../media/image6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svg"/><Relationship Id="rId11" Type="http://schemas.openxmlformats.org/officeDocument/2006/relationships/image" Target="../media/image58.png"/><Relationship Id="rId5" Type="http://schemas.openxmlformats.org/officeDocument/2006/relationships/image" Target="../media/image55.png"/><Relationship Id="rId15" Type="http://schemas.openxmlformats.org/officeDocument/2006/relationships/image" Target="../media/image13.png"/><Relationship Id="rId10" Type="http://schemas.openxmlformats.org/officeDocument/2006/relationships/image" Target="../media/image97.svg"/><Relationship Id="rId19" Type="http://schemas.openxmlformats.org/officeDocument/2006/relationships/image" Target="../media/image61.gif"/><Relationship Id="rId4" Type="http://schemas.openxmlformats.org/officeDocument/2006/relationships/image" Target="../media/image54.png"/><Relationship Id="rId9" Type="http://schemas.openxmlformats.org/officeDocument/2006/relationships/image" Target="../media/image57.png"/><Relationship Id="rId14" Type="http://schemas.openxmlformats.org/officeDocument/2006/relationships/image" Target="../media/image10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22.xml"/><Relationship Id="rId3" Type="http://schemas.openxmlformats.org/officeDocument/2006/relationships/slide" Target="slide4.xml"/><Relationship Id="rId21" Type="http://schemas.openxmlformats.org/officeDocument/2006/relationships/slide" Target="slide28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26.xml"/><Relationship Id="rId25" Type="http://schemas.openxmlformats.org/officeDocument/2006/relationships/image" Target="../media/image2.png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image" Target="../media/image5.jpg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18.xml"/><Relationship Id="rId10" Type="http://schemas.openxmlformats.org/officeDocument/2006/relationships/slide" Target="slide11.xml"/><Relationship Id="rId19" Type="http://schemas.openxmlformats.org/officeDocument/2006/relationships/slide" Target="slide19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3" Type="http://schemas.openxmlformats.org/officeDocument/2006/relationships/image" Target="../media/image2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svg"/><Relationship Id="rId5" Type="http://schemas.openxmlformats.org/officeDocument/2006/relationships/image" Target="../media/image63.png"/><Relationship Id="rId10" Type="http://schemas.openxmlformats.org/officeDocument/2006/relationships/image" Target="../media/image110.svg"/><Relationship Id="rId4" Type="http://schemas.openxmlformats.org/officeDocument/2006/relationships/image" Target="../media/image106.svg"/><Relationship Id="rId9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svg"/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svg"/><Relationship Id="rId5" Type="http://schemas.openxmlformats.org/officeDocument/2006/relationships/image" Target="../media/image66.png"/><Relationship Id="rId4" Type="http://schemas.openxmlformats.org/officeDocument/2006/relationships/image" Target="../media/image11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svg"/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svg"/><Relationship Id="rId5" Type="http://schemas.openxmlformats.org/officeDocument/2006/relationships/image" Target="../media/image69.png"/><Relationship Id="rId10" Type="http://schemas.openxmlformats.org/officeDocument/2006/relationships/image" Target="../media/image7.svg"/><Relationship Id="rId4" Type="http://schemas.openxmlformats.org/officeDocument/2006/relationships/image" Target="../media/image118.svg"/><Relationship Id="rId9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svg"/><Relationship Id="rId3" Type="http://schemas.openxmlformats.org/officeDocument/2006/relationships/image" Target="../media/image45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svg"/><Relationship Id="rId5" Type="http://schemas.openxmlformats.org/officeDocument/2006/relationships/image" Target="../media/image44.png"/><Relationship Id="rId4" Type="http://schemas.openxmlformats.org/officeDocument/2006/relationships/image" Target="../media/image78.svg"/><Relationship Id="rId9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svg"/><Relationship Id="rId13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4.png"/><Relationship Id="rId12" Type="http://schemas.openxmlformats.org/officeDocument/2006/relationships/image" Target="../media/image143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svg"/><Relationship Id="rId11" Type="http://schemas.openxmlformats.org/officeDocument/2006/relationships/image" Target="../media/image86.png"/><Relationship Id="rId5" Type="http://schemas.openxmlformats.org/officeDocument/2006/relationships/image" Target="../media/image83.png"/><Relationship Id="rId10" Type="http://schemas.openxmlformats.org/officeDocument/2006/relationships/image" Target="../media/image141.svg"/><Relationship Id="rId4" Type="http://schemas.openxmlformats.org/officeDocument/2006/relationships/image" Target="../media/image136.svg"/><Relationship Id="rId9" Type="http://schemas.openxmlformats.org/officeDocument/2006/relationships/image" Target="../media/image85.png"/><Relationship Id="rId14" Type="http://schemas.openxmlformats.org/officeDocument/2006/relationships/image" Target="../media/image145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svg"/><Relationship Id="rId3" Type="http://schemas.openxmlformats.org/officeDocument/2006/relationships/image" Target="../media/image88.png"/><Relationship Id="rId7" Type="http://schemas.openxmlformats.org/officeDocument/2006/relationships/image" Target="../media/image55.png"/><Relationship Id="rId12" Type="http://schemas.openxmlformats.org/officeDocument/2006/relationships/image" Target="../media/image153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9.svg"/><Relationship Id="rId11" Type="http://schemas.openxmlformats.org/officeDocument/2006/relationships/image" Target="../media/image91.png"/><Relationship Id="rId5" Type="http://schemas.openxmlformats.org/officeDocument/2006/relationships/image" Target="../media/image89.png"/><Relationship Id="rId10" Type="http://schemas.openxmlformats.org/officeDocument/2006/relationships/image" Target="../media/image151.svg"/><Relationship Id="rId4" Type="http://schemas.openxmlformats.org/officeDocument/2006/relationships/image" Target="../media/image147.svg"/><Relationship Id="rId9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14.png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6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23.png"/><Relationship Id="rId18" Type="http://schemas.openxmlformats.org/officeDocument/2006/relationships/image" Target="../media/image44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38.sv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2.svg"/><Relationship Id="rId20" Type="http://schemas.openxmlformats.org/officeDocument/2006/relationships/image" Target="../media/image4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openxmlformats.org/officeDocument/2006/relationships/image" Target="../media/image36.svg"/><Relationship Id="rId19" Type="http://schemas.openxmlformats.org/officeDocument/2006/relationships/image" Target="../media/image26.png"/><Relationship Id="rId4" Type="http://schemas.openxmlformats.org/officeDocument/2006/relationships/image" Target="../media/image30.svg"/><Relationship Id="rId9" Type="http://schemas.openxmlformats.org/officeDocument/2006/relationships/image" Target="../media/image21.png"/><Relationship Id="rId14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svg"/><Relationship Id="rId5" Type="http://schemas.openxmlformats.org/officeDocument/2006/relationships/image" Target="../media/image28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39.pn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12" Type="http://schemas.openxmlformats.org/officeDocument/2006/relationships/image" Target="../media/image6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11" Type="http://schemas.openxmlformats.org/officeDocument/2006/relationships/image" Target="../media/image38.png"/><Relationship Id="rId5" Type="http://schemas.openxmlformats.org/officeDocument/2006/relationships/image" Target="../media/image33.jpg"/><Relationship Id="rId10" Type="http://schemas.openxmlformats.org/officeDocument/2006/relationships/image" Target="../media/image62.sv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6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F35A2E48-CBA7-81AD-1A95-7B102E7F945B}"/>
              </a:ext>
            </a:extLst>
          </p:cNvPr>
          <p:cNvSpPr/>
          <p:nvPr/>
        </p:nvSpPr>
        <p:spPr>
          <a:xfrm>
            <a:off x="7613351" y="158307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Томская область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F5C67211-303C-B1E1-A395-221ED7DB4133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764D62F-467F-93C4-0D21-78D376D4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653" y="1229920"/>
            <a:ext cx="7312482" cy="3217793"/>
          </a:xfrm>
          <a:custGeom>
            <a:avLst/>
            <a:gdLst>
              <a:gd name="connsiteX0" fmla="*/ 229480 w 6888719"/>
              <a:gd name="connsiteY0" fmla="*/ 0 h 2896381"/>
              <a:gd name="connsiteX1" fmla="*/ 6659239 w 6888719"/>
              <a:gd name="connsiteY1" fmla="*/ 0 h 2896381"/>
              <a:gd name="connsiteX2" fmla="*/ 6888719 w 6888719"/>
              <a:gd name="connsiteY2" fmla="*/ 229480 h 2896381"/>
              <a:gd name="connsiteX3" fmla="*/ 6888719 w 6888719"/>
              <a:gd name="connsiteY3" fmla="*/ 2666901 h 2896381"/>
              <a:gd name="connsiteX4" fmla="*/ 6659239 w 6888719"/>
              <a:gd name="connsiteY4" fmla="*/ 2896381 h 2896381"/>
              <a:gd name="connsiteX5" fmla="*/ 229480 w 6888719"/>
              <a:gd name="connsiteY5" fmla="*/ 2896381 h 2896381"/>
              <a:gd name="connsiteX6" fmla="*/ 0 w 6888719"/>
              <a:gd name="connsiteY6" fmla="*/ 2666901 h 2896381"/>
              <a:gd name="connsiteX7" fmla="*/ 0 w 6888719"/>
              <a:gd name="connsiteY7" fmla="*/ 229480 h 2896381"/>
              <a:gd name="connsiteX8" fmla="*/ 229480 w 6888719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8719" h="2896381">
                <a:moveTo>
                  <a:pt x="229480" y="0"/>
                </a:moveTo>
                <a:lnTo>
                  <a:pt x="6659239" y="0"/>
                </a:lnTo>
                <a:cubicBezTo>
                  <a:pt x="6785977" y="0"/>
                  <a:pt x="6888719" y="102742"/>
                  <a:pt x="6888719" y="229480"/>
                </a:cubicBezTo>
                <a:lnTo>
                  <a:pt x="6888719" y="2666901"/>
                </a:lnTo>
                <a:cubicBezTo>
                  <a:pt x="6888719" y="2793639"/>
                  <a:pt x="6785977" y="2896381"/>
                  <a:pt x="6659239" y="2896381"/>
                </a:cubicBezTo>
                <a:lnTo>
                  <a:pt x="229480" y="2896381"/>
                </a:lnTo>
                <a:cubicBezTo>
                  <a:pt x="102742" y="2896381"/>
                  <a:pt x="0" y="2793639"/>
                  <a:pt x="0" y="2666901"/>
                </a:cubicBezTo>
                <a:lnTo>
                  <a:pt x="0" y="229480"/>
                </a:lnTo>
                <a:cubicBezTo>
                  <a:pt x="0" y="102742"/>
                  <a:pt x="102742" y="0"/>
                  <a:pt x="22948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4880597"/>
            <a:ext cx="653726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 «ГОРОДСКОЙ ОКРУГ ЗАТО СЕВЕРСК»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054" y="200297"/>
            <a:ext cx="540802" cy="6270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646252" y="6626496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АДМИНИСТРАЦИЕЙ ЗАТО СЕВЕРСК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883370" y="1229920"/>
            <a:ext cx="1535837" cy="3264588"/>
            <a:chOff x="7883370" y="1355880"/>
            <a:chExt cx="1535837" cy="3138628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27ADD95D-5C91-58E1-5040-4A8B960DBC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83370" y="2605605"/>
              <a:ext cx="1535837" cy="1888903"/>
            </a:xfrm>
            <a:custGeom>
              <a:avLst/>
              <a:gdLst>
                <a:gd name="connsiteX0" fmla="*/ 222517 w 2153464"/>
                <a:gd name="connsiteY0" fmla="*/ 0 h 2896381"/>
                <a:gd name="connsiteX1" fmla="*/ 1930947 w 2153464"/>
                <a:gd name="connsiteY1" fmla="*/ 0 h 2896381"/>
                <a:gd name="connsiteX2" fmla="*/ 2153464 w 2153464"/>
                <a:gd name="connsiteY2" fmla="*/ 222517 h 2896381"/>
                <a:gd name="connsiteX3" fmla="*/ 2153464 w 2153464"/>
                <a:gd name="connsiteY3" fmla="*/ 2673864 h 2896381"/>
                <a:gd name="connsiteX4" fmla="*/ 1930947 w 2153464"/>
                <a:gd name="connsiteY4" fmla="*/ 2896381 h 2896381"/>
                <a:gd name="connsiteX5" fmla="*/ 222517 w 2153464"/>
                <a:gd name="connsiteY5" fmla="*/ 2896381 h 2896381"/>
                <a:gd name="connsiteX6" fmla="*/ 0 w 2153464"/>
                <a:gd name="connsiteY6" fmla="*/ 2673864 h 2896381"/>
                <a:gd name="connsiteX7" fmla="*/ 0 w 2153464"/>
                <a:gd name="connsiteY7" fmla="*/ 222517 h 2896381"/>
                <a:gd name="connsiteX8" fmla="*/ 222517 w 2153464"/>
                <a:gd name="connsiteY8" fmla="*/ 0 h 289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3464" h="2896381">
                  <a:moveTo>
                    <a:pt x="222517" y="0"/>
                  </a:moveTo>
                  <a:lnTo>
                    <a:pt x="1930947" y="0"/>
                  </a:lnTo>
                  <a:cubicBezTo>
                    <a:pt x="2053840" y="0"/>
                    <a:pt x="2153464" y="99624"/>
                    <a:pt x="2153464" y="222517"/>
                  </a:cubicBezTo>
                  <a:lnTo>
                    <a:pt x="2153464" y="2673864"/>
                  </a:lnTo>
                  <a:cubicBezTo>
                    <a:pt x="2153464" y="2796757"/>
                    <a:pt x="2053840" y="2896381"/>
                    <a:pt x="1930947" y="2896381"/>
                  </a:cubicBezTo>
                  <a:lnTo>
                    <a:pt x="222517" y="2896381"/>
                  </a:lnTo>
                  <a:cubicBezTo>
                    <a:pt x="99624" y="2896381"/>
                    <a:pt x="0" y="2796757"/>
                    <a:pt x="0" y="2673864"/>
                  </a:cubicBezTo>
                  <a:lnTo>
                    <a:pt x="0" y="222517"/>
                  </a:lnTo>
                  <a:cubicBezTo>
                    <a:pt x="0" y="99624"/>
                    <a:pt x="99624" y="0"/>
                    <a:pt x="222517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126" y="1355880"/>
              <a:ext cx="1491450" cy="1307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583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ACB3B4E-A3F1-9268-7E15-834DA4EE0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B005C025-2623-9580-35BF-52C29B12C5F2}"/>
              </a:ext>
            </a:extLst>
          </p:cNvPr>
          <p:cNvSpPr/>
          <p:nvPr/>
        </p:nvSpPr>
        <p:spPr>
          <a:xfrm>
            <a:off x="640991" y="1407121"/>
            <a:ext cx="2934749" cy="1116000"/>
          </a:xfrm>
          <a:prstGeom prst="roundRect">
            <a:avLst>
              <a:gd name="adj" fmla="val 2374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ВЫВОД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2DD9035D-0DB5-F710-38AF-4E84C7321C56}"/>
              </a:ext>
            </a:extLst>
          </p:cNvPr>
          <p:cNvSpPr/>
          <p:nvPr/>
        </p:nvSpPr>
        <p:spPr>
          <a:xfrm>
            <a:off x="640991" y="2670151"/>
            <a:ext cx="2934749" cy="111600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ТРУДНОСТИ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реализации инвестиционных проектов</a:t>
            </a:r>
            <a:endParaRPr kumimoji="0" lang="x-none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C5CC6982-BC12-C140-E606-CC07C9F36009}"/>
              </a:ext>
            </a:extLst>
          </p:cNvPr>
          <p:cNvSpPr/>
          <p:nvPr/>
        </p:nvSpPr>
        <p:spPr>
          <a:xfrm>
            <a:off x="640991" y="3933181"/>
            <a:ext cx="2934749" cy="111600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ГЛАВНАЯ ПРИЧИНА, 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ru-RU" sz="1050" b="1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которой компании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</a:t>
            </a:r>
            <a:r>
              <a:rPr kumimoji="0" lang="ru-RU" sz="1050" b="1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реализуют инвестиционные проекты</a:t>
            </a:r>
            <a:endParaRPr kumimoji="0" lang="x-none" sz="500" b="1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6BA6056E-D12F-33EB-59AB-07A8E8713A78}"/>
              </a:ext>
            </a:extLst>
          </p:cNvPr>
          <p:cNvSpPr/>
          <p:nvPr/>
        </p:nvSpPr>
        <p:spPr>
          <a:xfrm>
            <a:off x="640991" y="5196212"/>
            <a:ext cx="2934749" cy="111600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ВЫВОДЫ</a:t>
            </a:r>
            <a:endParaRPr kumimoji="0" lang="x-none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33987FB9-B927-7B2C-FDA8-949F13EB4C31}"/>
              </a:ext>
            </a:extLst>
          </p:cNvPr>
          <p:cNvSpPr/>
          <p:nvPr/>
        </p:nvSpPr>
        <p:spPr>
          <a:xfrm>
            <a:off x="3725825" y="5142338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kumimoji="0" lang="ru-RU" sz="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екущих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мер государственной финансовой поддержки недостаточно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необходимо развивать </a:t>
            </a:r>
            <a:r>
              <a:rPr kumimoji="0" lang="ru-RU" sz="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дорожно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транспортную инфраструктуру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A08B46-D94D-0287-1861-FDC8D42E6E4F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ПОЗИЦИЯ ПРЕДПРИНИМАТЕЛЕЙ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9217EEF0-7F35-C6AD-682A-7E716DC33D87}"/>
              </a:ext>
            </a:extLst>
          </p:cNvPr>
          <p:cNvSpPr/>
          <p:nvPr/>
        </p:nvSpPr>
        <p:spPr>
          <a:xfrm>
            <a:off x="627016" y="163628"/>
            <a:ext cx="1719674" cy="236828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предпринимателей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C0ACEFC3-9A08-37C3-AB09-1366646D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D25CE0A5-C6DD-EFB5-7F0D-422A5515A6CF}"/>
              </a:ext>
            </a:extLst>
          </p:cNvPr>
          <p:cNvSpPr/>
          <p:nvPr/>
        </p:nvSpPr>
        <p:spPr>
          <a:xfrm>
            <a:off x="3731306" y="3919469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кадровой обеспеченности рабочими профессиями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закрытость территории - пропускной режим (сложности при оформлении пропусков потенциальным работникам инвесторов)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ограничена возможность реализации инвестиционных проектов за счет собственных средств,                   сложность с привлечением заемных средств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BE68BAEC-57FA-0428-15A8-90E073C6D260}"/>
              </a:ext>
            </a:extLst>
          </p:cNvPr>
          <p:cNvSpPr/>
          <p:nvPr/>
        </p:nvSpPr>
        <p:spPr>
          <a:xfrm>
            <a:off x="3731306" y="2670151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ложности с оформлением документов (большое количество документов и требуемых разрешений)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недостаток собственных средств у существующего бизнеса, низкая доступность заемных средств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инфраструктурный дефицит для создания новых производств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732DCD51-8059-77E4-5EA0-013D62834C40}"/>
              </a:ext>
            </a:extLst>
          </p:cNvPr>
          <p:cNvSpPr/>
          <p:nvPr/>
        </p:nvSpPr>
        <p:spPr>
          <a:xfrm>
            <a:off x="3725825" y="1407120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kumimoji="0" lang="ru-RU" sz="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нвестиционный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климат требует улучшений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A982AF8-220A-F595-C9D0-8177176E8BED}"/>
              </a:ext>
            </a:extLst>
          </p:cNvPr>
          <p:cNvSpPr txBox="1"/>
          <p:nvPr/>
        </p:nvSpPr>
        <p:spPr>
          <a:xfrm>
            <a:off x="708395" y="6365207"/>
            <a:ext cx="3562522" cy="940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&lt;*&gt;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опроса предпринимателей</a:t>
            </a:r>
          </a:p>
        </p:txBody>
      </p:sp>
      <p:pic>
        <p:nvPicPr>
          <p:cNvPr id="22" name="Рисунок 21" descr="Запрещено со сплошной заливкой">
            <a:extLst>
              <a:ext uri="{FF2B5EF4-FFF2-40B4-BE49-F238E27FC236}">
                <a16:creationId xmlns:a16="http://schemas.microsoft.com/office/drawing/2014/main" xmlns="" id="{B85CCF1F-32E1-8B67-07D4-F82EAD49C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3261" y="3019170"/>
            <a:ext cx="360000" cy="360000"/>
          </a:xfrm>
          <a:prstGeom prst="rect">
            <a:avLst/>
          </a:prstGeom>
        </p:spPr>
      </p:pic>
      <p:pic>
        <p:nvPicPr>
          <p:cNvPr id="24" name="Рисунок 23" descr="Документ со сплошной заливкой">
            <a:extLst>
              <a:ext uri="{FF2B5EF4-FFF2-40B4-BE49-F238E27FC236}">
                <a16:creationId xmlns:a16="http://schemas.microsoft.com/office/drawing/2014/main" xmlns="" id="{FB855C50-1952-4A98-54F0-D09E855150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3261" y="5574211"/>
            <a:ext cx="360000" cy="360000"/>
          </a:xfrm>
          <a:prstGeom prst="rect">
            <a:avLst/>
          </a:prstGeom>
        </p:spPr>
      </p:pic>
      <p:pic>
        <p:nvPicPr>
          <p:cNvPr id="26" name="Рисунок 25" descr="Перемотка назад со сплошной заливкой">
            <a:extLst>
              <a:ext uri="{FF2B5EF4-FFF2-40B4-BE49-F238E27FC236}">
                <a16:creationId xmlns:a16="http://schemas.microsoft.com/office/drawing/2014/main" xmlns="" id="{703C4EAF-A054-7B54-D1C8-AE742458D2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0800000">
            <a:off x="753262" y="1785120"/>
            <a:ext cx="360000" cy="360000"/>
          </a:xfrm>
          <a:prstGeom prst="rect">
            <a:avLst/>
          </a:prstGeom>
        </p:spPr>
      </p:pic>
      <p:pic>
        <p:nvPicPr>
          <p:cNvPr id="37" name="Рисунок 36" descr="Значок 1 со сплошной заливкой">
            <a:extLst>
              <a:ext uri="{FF2B5EF4-FFF2-40B4-BE49-F238E27FC236}">
                <a16:creationId xmlns:a16="http://schemas.microsoft.com/office/drawing/2014/main" xmlns="" id="{B13FD86C-5462-BA07-2362-BC432B18D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53261" y="4313734"/>
            <a:ext cx="360000" cy="36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640991" y="6617619"/>
            <a:ext cx="267925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ЗАТО СЕВЕРСК</a:t>
            </a:r>
          </a:p>
        </p:txBody>
      </p:sp>
    </p:spTree>
    <p:extLst>
      <p:ext uri="{BB962C8B-B14F-4D97-AF65-F5344CB8AC3E}">
        <p14:creationId xmlns:p14="http://schemas.microsoft.com/office/powerpoint/2010/main" val="1138695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EAF58A6-13A1-8A33-6813-0C6249412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A1738778-6637-A8AE-3929-9F58A8A9D61C}"/>
              </a:ext>
            </a:extLst>
          </p:cNvPr>
          <p:cNvSpPr/>
          <p:nvPr/>
        </p:nvSpPr>
        <p:spPr>
          <a:xfrm>
            <a:off x="640991" y="1376761"/>
            <a:ext cx="4380713" cy="775596"/>
          </a:xfrm>
          <a:prstGeom prst="roundRect">
            <a:avLst>
              <a:gd name="adj" fmla="val 27681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ПРОБЛЕМЫ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B42814-09EE-1E83-2D27-5A379ADA2167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АНАЛИЗ ИНТЕРВЬЮ АДМИНИСТРАЦИИ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921EB416-9AFF-B016-5F02-C659F8A49D05}"/>
              </a:ext>
            </a:extLst>
          </p:cNvPr>
          <p:cNvSpPr/>
          <p:nvPr/>
        </p:nvSpPr>
        <p:spPr>
          <a:xfrm>
            <a:off x="627017" y="163628"/>
            <a:ext cx="2022666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интервью администрации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EBD85DED-0D11-9C1B-5C5C-9DDF2EAC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D3072D01-2D46-B54E-2C7A-8809E6CA9DBA}"/>
              </a:ext>
            </a:extLst>
          </p:cNvPr>
          <p:cNvSpPr/>
          <p:nvPr/>
        </p:nvSpPr>
        <p:spPr>
          <a:xfrm>
            <a:off x="5202618" y="1376761"/>
            <a:ext cx="4478187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ВОЗМОЖНЫЕ РЕШЕНИЯ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32D5C957-0713-A21A-D179-DFD33F07C758}"/>
              </a:ext>
            </a:extLst>
          </p:cNvPr>
          <p:cNvSpPr/>
          <p:nvPr/>
        </p:nvSpPr>
        <p:spPr>
          <a:xfrm>
            <a:off x="627016" y="2255993"/>
            <a:ext cx="4394324" cy="67017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>
              <a:defRPr/>
            </a:pPr>
            <a:r>
              <a:rPr lang="ru-RU" sz="8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Закрытость территории, ограничение на въезд и наличие пропускного режима (оформление въезда для представителей бизнеса занимает в среднем два месяца)</a:t>
            </a:r>
            <a:endParaRPr lang="x-none" sz="8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CC588E20-AF3C-032D-DAAD-14AFA769212D}"/>
              </a:ext>
            </a:extLst>
          </p:cNvPr>
          <p:cNvSpPr/>
          <p:nvPr/>
        </p:nvSpPr>
        <p:spPr>
          <a:xfrm>
            <a:off x="627016" y="2990749"/>
            <a:ext cx="4394324" cy="67017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lvl="0">
              <a:defRPr/>
            </a:pPr>
            <a:r>
              <a:rPr lang="ru-RU" sz="8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Земельные участки в границах ЗАТО не подлежат передаче в частную собственность</a:t>
            </a:r>
            <a:endParaRPr kumimoji="0" lang="x-none" sz="8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Запрещено со сплошной заливкой">
            <a:extLst>
              <a:ext uri="{FF2B5EF4-FFF2-40B4-BE49-F238E27FC236}">
                <a16:creationId xmlns:a16="http://schemas.microsoft.com/office/drawing/2014/main" xmlns="" id="{3FCC1223-7B74-B997-317B-D61EB1BC0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4045" y="3120911"/>
            <a:ext cx="360000" cy="414964"/>
          </a:xfrm>
          <a:prstGeom prst="rect">
            <a:avLst/>
          </a:prstGeom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F8BEBAD2-D09C-C4AC-9A5E-47F8DDCD9DF5}"/>
              </a:ext>
            </a:extLst>
          </p:cNvPr>
          <p:cNvSpPr/>
          <p:nvPr/>
        </p:nvSpPr>
        <p:spPr>
          <a:xfrm>
            <a:off x="627016" y="3721707"/>
            <a:ext cx="4394324" cy="67017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Потребность в более активной поддержке со стороны АНО Агентство инвестиционного развития Томской области</a:t>
            </a:r>
            <a:endParaRPr kumimoji="0" lang="x-none" sz="8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C44D7B98-D6FF-CBE2-5539-FD144908A34A}"/>
              </a:ext>
            </a:extLst>
          </p:cNvPr>
          <p:cNvSpPr/>
          <p:nvPr/>
        </p:nvSpPr>
        <p:spPr>
          <a:xfrm>
            <a:off x="627016" y="4456463"/>
            <a:ext cx="4394324" cy="67017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 кадров</a:t>
            </a:r>
            <a:endParaRPr kumimoji="0" lang="x-none" sz="8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Рисунок 15" descr="Запрещено со сплошной заливкой">
            <a:extLst>
              <a:ext uri="{FF2B5EF4-FFF2-40B4-BE49-F238E27FC236}">
                <a16:creationId xmlns:a16="http://schemas.microsoft.com/office/drawing/2014/main" xmlns="" id="{757D3257-7032-E7F7-AC03-6546722EA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4045" y="4599064"/>
            <a:ext cx="360000" cy="414964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E6B4D0FC-EC46-8BB2-BEEE-F8A090BDDAB0}"/>
              </a:ext>
            </a:extLst>
          </p:cNvPr>
          <p:cNvSpPr/>
          <p:nvPr/>
        </p:nvSpPr>
        <p:spPr>
          <a:xfrm>
            <a:off x="5202315" y="2255993"/>
            <a:ext cx="4492101" cy="67017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lvl="0">
              <a:defRPr/>
            </a:pPr>
            <a:r>
              <a:rPr lang="ru-RU" sz="8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Пересмотр на федеральном уровне положений действующих инструкций по въезду (режимных требований), связанных со статусом ЗАТО в отношении бизнеса, в сторону их смягчения</a:t>
            </a:r>
            <a:endParaRPr kumimoji="0" lang="x-none" sz="8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2A2349C4-C93F-84C0-423A-1D9838FE5145}"/>
              </a:ext>
            </a:extLst>
          </p:cNvPr>
          <p:cNvSpPr/>
          <p:nvPr/>
        </p:nvSpPr>
        <p:spPr>
          <a:xfrm>
            <a:off x="5202315" y="2990749"/>
            <a:ext cx="4492101" cy="67017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lvl="0">
              <a:defRPr/>
            </a:pPr>
            <a:r>
              <a:rPr lang="ru-RU" sz="8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Снятие режима с земель, ограниченных в обороте, в отношении земельных участков, не занимаемых непосредственно организациями и (или) объектами, по роду деятельности которых созданы ЗАТО </a:t>
            </a:r>
            <a:endParaRPr kumimoji="0" lang="x-none" sz="8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76881567-E61B-5009-80D9-45ADC8C80F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11575" y="2394234"/>
            <a:ext cx="373688" cy="421366"/>
          </a:xfrm>
          <a:prstGeom prst="rect">
            <a:avLst/>
          </a:prstGeom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5BE55F86-A0F7-1A11-42D9-4BF67DE7A1A0}"/>
              </a:ext>
            </a:extLst>
          </p:cNvPr>
          <p:cNvSpPr/>
          <p:nvPr/>
        </p:nvSpPr>
        <p:spPr>
          <a:xfrm>
            <a:off x="5202315" y="3721707"/>
            <a:ext cx="4492101" cy="67017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Самостоятельное выстраивание регулярных коммуникаций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интересующим проектам</a:t>
            </a:r>
            <a:endParaRPr kumimoji="0" lang="x-none" sz="8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4ECF1362-D6B1-FEA2-7BB3-30DABE372E72}"/>
              </a:ext>
            </a:extLst>
          </p:cNvPr>
          <p:cNvSpPr/>
          <p:nvPr/>
        </p:nvSpPr>
        <p:spPr>
          <a:xfrm>
            <a:off x="5202315" y="4456463"/>
            <a:ext cx="4492101" cy="67017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Содействие в релокации специалистов из других населенных пунктов. Участие в государственных программах по профессиональной</a:t>
            </a:r>
            <a:r>
              <a:rPr kumimoji="0" lang="ru-RU" sz="85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подготовке кадров (ФП «</a:t>
            </a:r>
            <a:r>
              <a:rPr kumimoji="0" lang="ru-RU" sz="85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Профессионалитет</a:t>
            </a:r>
            <a:r>
              <a:rPr kumimoji="0" lang="ru-RU" sz="85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lang="ru-RU" sz="8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целевое обучение), доведение информации до представителей бизнеса по подготовке специалистов</a:t>
            </a:r>
            <a:endParaRPr kumimoji="0" lang="x-none" sz="8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Рисунок 26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6E38EB9E-3C9F-4203-E590-2FAF263F2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11575" y="3829633"/>
            <a:ext cx="373688" cy="421366"/>
          </a:xfrm>
          <a:prstGeom prst="rect">
            <a:avLst/>
          </a:prstGeom>
        </p:spPr>
      </p:pic>
      <p:pic>
        <p:nvPicPr>
          <p:cNvPr id="28" name="Рисунок 27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4114B68F-9187-DA4F-1C66-D3D12D2FD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20453" y="3097601"/>
            <a:ext cx="373688" cy="421366"/>
          </a:xfrm>
          <a:prstGeom prst="rect">
            <a:avLst/>
          </a:prstGeom>
        </p:spPr>
      </p:pic>
      <p:pic>
        <p:nvPicPr>
          <p:cNvPr id="29" name="Рисунок 28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657E9FD9-5681-1E9B-B8FE-4D0E92D3D9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20453" y="4581308"/>
            <a:ext cx="373688" cy="421366"/>
          </a:xfrm>
          <a:prstGeom prst="rect">
            <a:avLst/>
          </a:prstGeom>
        </p:spPr>
      </p:pic>
      <p:pic>
        <p:nvPicPr>
          <p:cNvPr id="30" name="Рисунок 29" descr="Запрещено со сплошной заливкой">
            <a:extLst>
              <a:ext uri="{FF2B5EF4-FFF2-40B4-BE49-F238E27FC236}">
                <a16:creationId xmlns:a16="http://schemas.microsoft.com/office/drawing/2014/main" xmlns="" id="{DCCC916B-63D2-1405-6DF9-4D53EFB5B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4045" y="2370483"/>
            <a:ext cx="360000" cy="414964"/>
          </a:xfrm>
          <a:prstGeom prst="rect">
            <a:avLst/>
          </a:prstGeom>
        </p:spPr>
      </p:pic>
      <p:pic>
        <p:nvPicPr>
          <p:cNvPr id="31" name="Рисунок 30" descr="Запрещено со сплошной заливкой">
            <a:extLst>
              <a:ext uri="{FF2B5EF4-FFF2-40B4-BE49-F238E27FC236}">
                <a16:creationId xmlns:a16="http://schemas.microsoft.com/office/drawing/2014/main" xmlns="" id="{C047CF2D-8863-AE61-6A11-D717D8224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4045" y="3844014"/>
            <a:ext cx="360000" cy="41496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640991" y="6617618"/>
            <a:ext cx="267925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ЗАТО СЕВЕРСК</a:t>
            </a: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C44D7B98-D6FF-CBE2-5539-FD144908A34A}"/>
              </a:ext>
            </a:extLst>
          </p:cNvPr>
          <p:cNvSpPr/>
          <p:nvPr/>
        </p:nvSpPr>
        <p:spPr>
          <a:xfrm>
            <a:off x="604156" y="5197975"/>
            <a:ext cx="4394324" cy="67017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lvl="0">
              <a:defRPr/>
            </a:pPr>
            <a:r>
              <a:rPr kumimoji="0" lang="ru-RU" sz="8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 поддержки, учитывающих специфику функционирования ЗАТО</a:t>
            </a:r>
            <a:r>
              <a:rPr lang="ru-RU" sz="8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недостаточно</a:t>
            </a:r>
            <a:endParaRPr kumimoji="0" lang="x-none" sz="8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4" name="Рисунок 33" descr="Запрещено со сплошной заливкой">
            <a:extLst>
              <a:ext uri="{FF2B5EF4-FFF2-40B4-BE49-F238E27FC236}">
                <a16:creationId xmlns:a16="http://schemas.microsoft.com/office/drawing/2014/main" xmlns="" id="{757D3257-7032-E7F7-AC03-6546722EA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4045" y="5320466"/>
            <a:ext cx="360000" cy="414964"/>
          </a:xfrm>
          <a:prstGeom prst="rect">
            <a:avLst/>
          </a:prstGeom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xmlns="" id="{5BE55F86-A0F7-1A11-42D9-4BF67DE7A1A0}"/>
              </a:ext>
            </a:extLst>
          </p:cNvPr>
          <p:cNvSpPr/>
          <p:nvPr/>
        </p:nvSpPr>
        <p:spPr>
          <a:xfrm>
            <a:off x="5194695" y="5192007"/>
            <a:ext cx="4492101" cy="67017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Усиление взаимодействия с институтами</a:t>
            </a:r>
            <a:r>
              <a:rPr kumimoji="0" lang="ru-RU" sz="85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развития бизнеса федерального уровня</a:t>
            </a:r>
            <a:endParaRPr kumimoji="0" lang="x-none" sz="8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Рисунок 3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657E9FD9-5681-1E9B-B8FE-4D0E92D3D9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20453" y="5302710"/>
            <a:ext cx="373688" cy="42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18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CB2805F-75D5-A713-EF45-F8CD68453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8B906F29-101C-C5CB-6AC6-8F8AF706CB1F}"/>
              </a:ext>
            </a:extLst>
          </p:cNvPr>
          <p:cNvSpPr/>
          <p:nvPr/>
        </p:nvSpPr>
        <p:spPr>
          <a:xfrm>
            <a:off x="5297771" y="2135756"/>
            <a:ext cx="4497839" cy="1678709"/>
          </a:xfrm>
          <a:prstGeom prst="roundRect">
            <a:avLst>
              <a:gd name="adj" fmla="val 13233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Высокая зависимость ЗАТО Северск от обрабатывающей промышленности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Нехватка квалифицированных кадров, отток кадров в крупные города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 энергомощностей в некоторых районах ЗАТО, частичный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износ сетей теплоснабжения, водоснабжения и водоотведения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Сложности с созданием и развитием бизнеса из-за высокой конкуренции </a:t>
            </a:r>
            <a:b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 АО «СХК»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Закрытость территории, ограничение на въезд и наличие пропускного режима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1B2E6712-04E7-5838-3ABC-08400429D4F0}"/>
              </a:ext>
            </a:extLst>
          </p:cNvPr>
          <p:cNvSpPr/>
          <p:nvPr/>
        </p:nvSpPr>
        <p:spPr>
          <a:xfrm>
            <a:off x="5283796" y="4840633"/>
            <a:ext cx="4497839" cy="1555108"/>
          </a:xfrm>
          <a:prstGeom prst="roundRect">
            <a:avLst>
              <a:gd name="adj" fmla="val 14095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Отсутствие инвесторов и инвестиционных проектов, площадок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Изменение экологической обстановки </a:t>
            </a:r>
            <a:b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sz="8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татус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оногород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» может быть отталкивающим фактором для инвесторов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Ухудшение предпринимательского климата и условий ведения бизнеса</a:t>
            </a: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Зависимость направлений и размера инвестиционного потока от решений вышестоящих уровней власти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7D1038DB-1613-C231-C343-A226DDF5FF09}"/>
              </a:ext>
            </a:extLst>
          </p:cNvPr>
          <p:cNvSpPr/>
          <p:nvPr/>
        </p:nvSpPr>
        <p:spPr>
          <a:xfrm>
            <a:off x="640991" y="2135756"/>
            <a:ext cx="4497839" cy="1752663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ctr"/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Развитая обрабатывающая промышленность </a:t>
            </a:r>
            <a:b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,9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% в общем объеме отгруженные продукции в 2024 г.)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Близость к областному центру (15,5 км до г. Томск)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Наличие профессионального и высшего учебных заведений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Наличие инфраструктуры поддержки бизнеса </a:t>
            </a:r>
            <a:b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Ассоциация «Некоммерческое партнерство «Агентство развития предпринимательства – Северск» (имущественная поддержка – Городской б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изнес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-инкубатор ЗАТО Северск, Технопарковая зона ЗАТО Северск;</a:t>
            </a:r>
            <a:b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«МКК ФРМСП ЗАТО Северск» (финансовая поддержка – микрозаймы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BFD28A81-7B18-213D-5E25-38EC540BDA4B}"/>
              </a:ext>
            </a:extLst>
          </p:cNvPr>
          <p:cNvSpPr/>
          <p:nvPr/>
        </p:nvSpPr>
        <p:spPr>
          <a:xfrm>
            <a:off x="640991" y="1376761"/>
            <a:ext cx="4497839" cy="671075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СИЛЬНЫЕ СТОРОНЫ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E253D24C-3929-C7B3-C8F5-A55CEFEAB1F7}"/>
              </a:ext>
            </a:extLst>
          </p:cNvPr>
          <p:cNvSpPr/>
          <p:nvPr/>
        </p:nvSpPr>
        <p:spPr>
          <a:xfrm>
            <a:off x="627016" y="4840633"/>
            <a:ext cx="4497839" cy="1555107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Участие в программах по развитию моногородов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оздание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новых туристических троп/маршрутов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Наличие свободных инвестиционных площадок (1 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9ABD883A-EFC6-35DE-D240-B59B4990D7D5}"/>
              </a:ext>
            </a:extLst>
          </p:cNvPr>
          <p:cNvSpPr/>
          <p:nvPr/>
        </p:nvSpPr>
        <p:spPr>
          <a:xfrm>
            <a:off x="627016" y="4019742"/>
            <a:ext cx="4497839" cy="671075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45C9FC-DD43-A155-ACAF-AB9620BABF4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ЗАТО СЕВЕРСК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59D9B901-9C5B-A37B-A45E-7E45DF01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9FA4BBD4-A68D-68CA-ABCF-BBAC74050F6C}"/>
              </a:ext>
            </a:extLst>
          </p:cNvPr>
          <p:cNvSpPr/>
          <p:nvPr/>
        </p:nvSpPr>
        <p:spPr>
          <a:xfrm>
            <a:off x="5297772" y="1376761"/>
            <a:ext cx="4500160" cy="671075"/>
          </a:xfrm>
          <a:prstGeom prst="roundRect">
            <a:avLst>
              <a:gd name="adj" fmla="val 2933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СЛАБЫЕ СТОРОНЫ</a:t>
            </a: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AB96B5E7-93F1-3530-AA5E-7F1998083348}"/>
              </a:ext>
            </a:extLst>
          </p:cNvPr>
          <p:cNvSpPr/>
          <p:nvPr/>
        </p:nvSpPr>
        <p:spPr>
          <a:xfrm>
            <a:off x="5283797" y="4019742"/>
            <a:ext cx="4500160" cy="681432"/>
          </a:xfrm>
          <a:prstGeom prst="roundRect">
            <a:avLst>
              <a:gd name="adj" fmla="val 25208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УГРОЗЫ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045BB5EA-11D6-9F3E-841B-D54D8484EF24}"/>
              </a:ext>
            </a:extLst>
          </p:cNvPr>
          <p:cNvSpPr/>
          <p:nvPr/>
        </p:nvSpPr>
        <p:spPr>
          <a:xfrm>
            <a:off x="627018" y="163628"/>
            <a:ext cx="97623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640991" y="6617619"/>
            <a:ext cx="267925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ЗАТО СЕВЕРСК</a:t>
            </a:r>
          </a:p>
        </p:txBody>
      </p:sp>
    </p:spTree>
    <p:extLst>
      <p:ext uri="{BB962C8B-B14F-4D97-AF65-F5344CB8AC3E}">
        <p14:creationId xmlns:p14="http://schemas.microsoft.com/office/powerpoint/2010/main" val="1559706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3E64CC4-50C0-35C1-8698-0D4853ED8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CD3FB924-8AB7-6A1E-137F-082844CEC894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ПРОБЛЕМЫ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376A2C-B856-AE7C-12DC-54D8672227F8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КОНТЕНТ-АНАЛИЗ СОЦИАЛЬНЬ</a:t>
            </a:r>
            <a:r>
              <a:rPr lang="en" sz="2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Х СЕТЕЙ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308776B7-918F-5E0D-26FB-CBF1FB560798}"/>
              </a:ext>
            </a:extLst>
          </p:cNvPr>
          <p:cNvSpPr/>
          <p:nvPr/>
        </p:nvSpPr>
        <p:spPr>
          <a:xfrm>
            <a:off x="627018" y="163628"/>
            <a:ext cx="204644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контент-анализ социальных сетей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56E221D1-B30A-2AFE-728A-D448062F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F777D310-C748-0C63-7C10-94D8EB3661AE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ВОЗМОЖНЫЕ РЕШЕНИЯ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F1BEE2E5-F657-D956-969C-447ADF95A286}"/>
              </a:ext>
            </a:extLst>
          </p:cNvPr>
          <p:cNvSpPr/>
          <p:nvPr/>
        </p:nvSpPr>
        <p:spPr>
          <a:xfrm>
            <a:off x="627016" y="2255994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Низкое качество оказания жилищно-коммунальных услуг (содержание внутриквартальных дорог, жалобы на мусор и несанкционированные свалки), частичный износ коммунальных сетей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81E8849A-1800-23CB-F996-3D8C17AB8429}"/>
              </a:ext>
            </a:extLst>
          </p:cNvPr>
          <p:cNvSpPr/>
          <p:nvPr/>
        </p:nvSpPr>
        <p:spPr>
          <a:xfrm>
            <a:off x="627016" y="2848702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lvl="0"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Общественный транспорт (перебои в регулярных перевозках жителей (несвоевременное прибытие рейсового автобуса), нехватка водителей, поломка автобусов)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Запрещено со сплошной заливкой">
            <a:extLst>
              <a:ext uri="{FF2B5EF4-FFF2-40B4-BE49-F238E27FC236}">
                <a16:creationId xmlns:a16="http://schemas.microsoft.com/office/drawing/2014/main" xmlns="" id="{B454AB6E-B4B5-BED1-BCA8-ED08047E0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6289" y="2910014"/>
            <a:ext cx="360000" cy="360000"/>
          </a:xfrm>
          <a:prstGeom prst="rect">
            <a:avLst/>
          </a:prstGeom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FE3A1F18-C8FD-662B-51A3-107A6752E754}"/>
              </a:ext>
            </a:extLst>
          </p:cNvPr>
          <p:cNvSpPr/>
          <p:nvPr/>
        </p:nvSpPr>
        <p:spPr>
          <a:xfrm>
            <a:off x="627016" y="3446490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Нехватка квалифицированных специалистов в медицинских учреждениях 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6FF04C89-2E8D-D35E-E091-1CBE585E9E1D}"/>
              </a:ext>
            </a:extLst>
          </p:cNvPr>
          <p:cNvSpPr/>
          <p:nvPr/>
        </p:nvSpPr>
        <p:spPr>
          <a:xfrm>
            <a:off x="627016" y="4039198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lvl="0"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благоустройства дворовых и внутриквартальных территорий:</a:t>
            </a:r>
            <a:b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летнее время - скашивание травы, спил деревьев;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зимнее время дороги - гололед, уборка снега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 descr="Запрещено со сплошной заливкой">
            <a:extLst>
              <a:ext uri="{FF2B5EF4-FFF2-40B4-BE49-F238E27FC236}">
                <a16:creationId xmlns:a16="http://schemas.microsoft.com/office/drawing/2014/main" xmlns="" id="{ECB0A53F-C30E-3DCB-2F85-4C1EC9464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6289" y="4100510"/>
            <a:ext cx="360000" cy="360000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FA05FBE1-9402-8F92-3DD2-E40ED63E9A37}"/>
              </a:ext>
            </a:extLst>
          </p:cNvPr>
          <p:cNvSpPr/>
          <p:nvPr/>
        </p:nvSpPr>
        <p:spPr>
          <a:xfrm>
            <a:off x="5300092" y="2255994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в региональных программах по капитальному ремонту и модернизации систем ЖКХ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3D89FA1C-E56D-0734-E4B3-1C3105105AF9}"/>
              </a:ext>
            </a:extLst>
          </p:cNvPr>
          <p:cNvSpPr/>
          <p:nvPr/>
        </p:nvSpPr>
        <p:spPr>
          <a:xfrm>
            <a:off x="5300092" y="2848702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lvl="0"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средств местного бюджета в целях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мероприятий по организации перевозок пассажиров и багажа автомобильным транспортом по муниципальным маршрутам регулярных перевозок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29F39B43-63DC-E4AA-F20E-B9165050F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9365" y="2315684"/>
            <a:ext cx="365554" cy="365554"/>
          </a:xfrm>
          <a:prstGeom prst="rect">
            <a:avLst/>
          </a:prstGeom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1559A64C-940D-910B-D7DC-DA4EA600BD15}"/>
              </a:ext>
            </a:extLst>
          </p:cNvPr>
          <p:cNvSpPr/>
          <p:nvPr/>
        </p:nvSpPr>
        <p:spPr>
          <a:xfrm>
            <a:off x="5300092" y="3446490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Содействие в релокации медицинских работников из других населенных пунктов 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3E84339A-1D2E-CD19-437A-044A78023A7F}"/>
              </a:ext>
            </a:extLst>
          </p:cNvPr>
          <p:cNvSpPr/>
          <p:nvPr/>
        </p:nvSpPr>
        <p:spPr>
          <a:xfrm>
            <a:off x="5300092" y="4039198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Увеличение нормативов вывоза снега и увеличение рейдов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снегоочистительной техники 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Рисунок 26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DA1F02B2-CAFF-19BA-A6BA-8D123B274B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9365" y="3506180"/>
            <a:ext cx="365554" cy="365554"/>
          </a:xfrm>
          <a:prstGeom prst="rect">
            <a:avLst/>
          </a:prstGeom>
        </p:spPr>
      </p:pic>
      <p:pic>
        <p:nvPicPr>
          <p:cNvPr id="28" name="Рисунок 27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85462B39-EF11-EA46-289D-5EBB43E6F5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9365" y="2910014"/>
            <a:ext cx="365554" cy="365554"/>
          </a:xfrm>
          <a:prstGeom prst="rect">
            <a:avLst/>
          </a:prstGeom>
        </p:spPr>
      </p:pic>
      <p:pic>
        <p:nvPicPr>
          <p:cNvPr id="29" name="Рисунок 28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8B855E88-6DC5-EE47-647D-DB802E96A0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3811" y="4100510"/>
            <a:ext cx="365554" cy="365554"/>
          </a:xfrm>
          <a:prstGeom prst="rect">
            <a:avLst/>
          </a:prstGeom>
        </p:spPr>
      </p:pic>
      <p:pic>
        <p:nvPicPr>
          <p:cNvPr id="30" name="Рисунок 29" descr="Запрещено со сплошной заливкой">
            <a:extLst>
              <a:ext uri="{FF2B5EF4-FFF2-40B4-BE49-F238E27FC236}">
                <a16:creationId xmlns:a16="http://schemas.microsoft.com/office/drawing/2014/main" xmlns="" id="{E8398B5E-1749-E9AB-1494-2AACEE23D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6289" y="2321238"/>
            <a:ext cx="360000" cy="360000"/>
          </a:xfrm>
          <a:prstGeom prst="rect">
            <a:avLst/>
          </a:prstGeom>
        </p:spPr>
      </p:pic>
      <p:pic>
        <p:nvPicPr>
          <p:cNvPr id="31" name="Рисунок 30" descr="Запрещено со сплошной заливкой">
            <a:extLst>
              <a:ext uri="{FF2B5EF4-FFF2-40B4-BE49-F238E27FC236}">
                <a16:creationId xmlns:a16="http://schemas.microsoft.com/office/drawing/2014/main" xmlns="" id="{DC3542D5-CCD7-BCAF-4A69-DB03F31F7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6289" y="3506180"/>
            <a:ext cx="360000" cy="360000"/>
          </a:xfrm>
          <a:prstGeom prst="rect">
            <a:avLst/>
          </a:prstGeom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74C0EE43-459F-6637-F83C-7A653C502FBB}"/>
              </a:ext>
            </a:extLst>
          </p:cNvPr>
          <p:cNvSpPr/>
          <p:nvPr/>
        </p:nvSpPr>
        <p:spPr>
          <a:xfrm>
            <a:off x="627016" y="4631906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Плохое состояние дорожного покрытия в некоторых частях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ЗАТО Северск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(в т.ч. отсутствие освещения) 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Рисунок 6" descr="Запрещено со сплошной заливкой">
            <a:extLst>
              <a:ext uri="{FF2B5EF4-FFF2-40B4-BE49-F238E27FC236}">
                <a16:creationId xmlns:a16="http://schemas.microsoft.com/office/drawing/2014/main" xmlns="" id="{B73F04C0-8A1A-A79B-FEFA-AA17BC870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6289" y="4693218"/>
            <a:ext cx="360000" cy="360000"/>
          </a:xfrm>
          <a:prstGeom prst="rect">
            <a:avLst/>
          </a:prstGeom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F5F73F42-371F-2F34-62E2-F9986F8AEC49}"/>
              </a:ext>
            </a:extLst>
          </p:cNvPr>
          <p:cNvSpPr/>
          <p:nvPr/>
        </p:nvSpPr>
        <p:spPr>
          <a:xfrm>
            <a:off x="5300092" y="4631906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в государственных программах по финансированию проектов ремонта и модернизации дорожной инфраструктуры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686A0464-D52B-308D-837B-C0AE780D82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3811" y="4693218"/>
            <a:ext cx="365554" cy="36555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708395" y="6617618"/>
            <a:ext cx="26118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ЗАТО СЕВЕРСК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74C0EE43-459F-6637-F83C-7A653C502FBB}"/>
              </a:ext>
            </a:extLst>
          </p:cNvPr>
          <p:cNvSpPr/>
          <p:nvPr/>
        </p:nvSpPr>
        <p:spPr>
          <a:xfrm>
            <a:off x="637373" y="5254823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Неудовлетворительное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состояние некоторых</a:t>
            </a:r>
            <a:r>
              <a:rPr kumimoji="0" lang="ru-RU" sz="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общественных пространств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4" name="Рисунок 33" descr="Запрещено со сплошной заливкой">
            <a:extLst>
              <a:ext uri="{FF2B5EF4-FFF2-40B4-BE49-F238E27FC236}">
                <a16:creationId xmlns:a16="http://schemas.microsoft.com/office/drawing/2014/main" xmlns="" id="{B73F04C0-8A1A-A79B-FEFA-AA17BC870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5524" y="5298379"/>
            <a:ext cx="360000" cy="360000"/>
          </a:xfrm>
          <a:prstGeom prst="rect">
            <a:avLst/>
          </a:prstGeom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xmlns="" id="{F5F73F42-371F-2F34-62E2-F9986F8AEC49}"/>
              </a:ext>
            </a:extLst>
          </p:cNvPr>
          <p:cNvSpPr/>
          <p:nvPr/>
        </p:nvSpPr>
        <p:spPr>
          <a:xfrm>
            <a:off x="5292694" y="5210434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Благоустройство и облагораживание общественных пространств 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Рисунок 3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686A0464-D52B-308D-837B-C0AE780D82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57535" y="5262869"/>
            <a:ext cx="365554" cy="36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6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93EEF58-47AC-931A-25DB-180ECDDCC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E9B03B-BE87-3304-E369-A5ACD1EC2E2A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ОРГАНИЗАЦИОННЫЕ ПРОБЛЕМЫ,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ПРЕПЯТСТВУЮЩИЕ РАЗВИТИЮ ЗАТО СЕВЕРСК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09002972-2A83-B7CB-3C33-9226D2D723D3}"/>
              </a:ext>
            </a:extLst>
          </p:cNvPr>
          <p:cNvSpPr/>
          <p:nvPr/>
        </p:nvSpPr>
        <p:spPr>
          <a:xfrm>
            <a:off x="627017" y="163628"/>
            <a:ext cx="176995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проблемы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5089B419-1364-9E3C-8921-876ED03E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Скругленный прямоугольник 138">
            <a:extLst>
              <a:ext uri="{FF2B5EF4-FFF2-40B4-BE49-F238E27FC236}">
                <a16:creationId xmlns:a16="http://schemas.microsoft.com/office/drawing/2014/main" xmlns="" id="{56F40B34-93FA-6F53-6EDD-80B8615C98D9}"/>
              </a:ext>
            </a:extLst>
          </p:cNvPr>
          <p:cNvSpPr/>
          <p:nvPr/>
        </p:nvSpPr>
        <p:spPr>
          <a:xfrm>
            <a:off x="4176539" y="4147942"/>
            <a:ext cx="2017810" cy="1427479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kumimoji="0" lang="ru-RU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астичный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износ сетей теплоснабжения, водоснабжения и водоотведения </a:t>
            </a:r>
            <a:endParaRPr kumimoji="0" lang="x-non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xmlns="" id="{5EBD4C2A-6D2C-D942-EEC0-ACB5C398F013}"/>
              </a:ext>
            </a:extLst>
          </p:cNvPr>
          <p:cNvSpPr/>
          <p:nvPr/>
        </p:nvSpPr>
        <p:spPr>
          <a:xfrm>
            <a:off x="4170241" y="3000649"/>
            <a:ext cx="2024108" cy="977227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инженерная инфраструктура</a:t>
            </a:r>
            <a:endParaRPr lang="x-none" b="1" dirty="0">
              <a:solidFill>
                <a:srgbClr val="B9B9B9"/>
              </a:solidFill>
            </a:endParaRPr>
          </a:p>
        </p:txBody>
      </p:sp>
      <p:sp>
        <p:nvSpPr>
          <p:cNvPr id="155" name="Скругленный прямоугольник 154">
            <a:extLst>
              <a:ext uri="{FF2B5EF4-FFF2-40B4-BE49-F238E27FC236}">
                <a16:creationId xmlns:a16="http://schemas.microsoft.com/office/drawing/2014/main" xmlns="" id="{00EB3BFF-115F-6D98-566B-64A8DA706088}"/>
              </a:ext>
            </a:extLst>
          </p:cNvPr>
          <p:cNvSpPr/>
          <p:nvPr/>
        </p:nvSpPr>
        <p:spPr>
          <a:xfrm>
            <a:off x="1012055" y="4143166"/>
            <a:ext cx="2024108" cy="1423133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нехватка рабочих кадров (в т.ч. в медицинских учреждениях)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отток населения в крупные города</a:t>
            </a:r>
            <a:endParaRPr lang="x-none" sz="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kumimoji="0" lang="x-non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Скругленный прямоугольник 155">
            <a:extLst>
              <a:ext uri="{FF2B5EF4-FFF2-40B4-BE49-F238E27FC236}">
                <a16:creationId xmlns:a16="http://schemas.microsoft.com/office/drawing/2014/main" xmlns="" id="{56FC0C4E-E2BB-8AD4-BE7C-701CBC8E39F1}"/>
              </a:ext>
            </a:extLst>
          </p:cNvPr>
          <p:cNvSpPr/>
          <p:nvPr/>
        </p:nvSpPr>
        <p:spPr>
          <a:xfrm>
            <a:off x="7169729" y="4163627"/>
            <a:ext cx="2187335" cy="1401456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/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режимные требования, связанные со статусом ЗАТО</a:t>
            </a:r>
            <a:endParaRPr kumimoji="0" lang="x-none" sz="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Скругленный прямоугольник 157">
            <a:extLst>
              <a:ext uri="{FF2B5EF4-FFF2-40B4-BE49-F238E27FC236}">
                <a16:creationId xmlns:a16="http://schemas.microsoft.com/office/drawing/2014/main" xmlns="" id="{8DB03B7F-92D2-CA89-A77D-CA2007C69FE3}"/>
              </a:ext>
            </a:extLst>
          </p:cNvPr>
          <p:cNvSpPr/>
          <p:nvPr/>
        </p:nvSpPr>
        <p:spPr>
          <a:xfrm>
            <a:off x="7169729" y="3000649"/>
            <a:ext cx="2187335" cy="983931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бюрократические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</a:t>
            </a:r>
            <a:r>
              <a:rPr kumimoji="0" 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роблемы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Скругленный прямоугольник 158">
            <a:extLst>
              <a:ext uri="{FF2B5EF4-FFF2-40B4-BE49-F238E27FC236}">
                <a16:creationId xmlns:a16="http://schemas.microsoft.com/office/drawing/2014/main" xmlns="" id="{19CD27D8-95D2-A274-3620-D7873362DF03}"/>
              </a:ext>
            </a:extLst>
          </p:cNvPr>
          <p:cNvSpPr/>
          <p:nvPr/>
        </p:nvSpPr>
        <p:spPr>
          <a:xfrm>
            <a:off x="3184154" y="1877645"/>
            <a:ext cx="3722674" cy="750145"/>
          </a:xfrm>
          <a:prstGeom prst="roundRect">
            <a:avLst>
              <a:gd name="adj" fmla="val 2563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НАПРАВЛЕНИЯ</a:t>
            </a:r>
          </a:p>
        </p:txBody>
      </p:sp>
      <p:sp>
        <p:nvSpPr>
          <p:cNvPr id="160" name="Скругленный прямоугольник 159">
            <a:extLst>
              <a:ext uri="{FF2B5EF4-FFF2-40B4-BE49-F238E27FC236}">
                <a16:creationId xmlns:a16="http://schemas.microsoft.com/office/drawing/2014/main" xmlns="" id="{B845E215-0281-A9B4-EE5E-58E1C7DCEBDF}"/>
              </a:ext>
            </a:extLst>
          </p:cNvPr>
          <p:cNvSpPr/>
          <p:nvPr/>
        </p:nvSpPr>
        <p:spPr>
          <a:xfrm>
            <a:off x="1012055" y="2992454"/>
            <a:ext cx="2024108" cy="985422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кадровые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проблемы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627016" y="6617618"/>
            <a:ext cx="2693233" cy="1231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ЗАТО СЕВЕРСК</a:t>
            </a:r>
          </a:p>
        </p:txBody>
      </p:sp>
    </p:spTree>
    <p:extLst>
      <p:ext uri="{BB962C8B-B14F-4D97-AF65-F5344CB8AC3E}">
        <p14:creationId xmlns:p14="http://schemas.microsoft.com/office/powerpoint/2010/main" val="3045932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342711" y="488059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МЕХАНИЗМЫ РЕАЛИЗАЦИИ ИНВЕСТИЦИОННОГО ПРОФИЛЯ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342711" y="6626496"/>
            <a:ext cx="26118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ЗАТО СЕВЕРСК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764D62F-467F-93C4-0D21-78D376D4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218" y="1114510"/>
            <a:ext cx="7526869" cy="3155649"/>
          </a:xfrm>
          <a:custGeom>
            <a:avLst/>
            <a:gdLst>
              <a:gd name="connsiteX0" fmla="*/ 229480 w 6888719"/>
              <a:gd name="connsiteY0" fmla="*/ 0 h 2896381"/>
              <a:gd name="connsiteX1" fmla="*/ 6659239 w 6888719"/>
              <a:gd name="connsiteY1" fmla="*/ 0 h 2896381"/>
              <a:gd name="connsiteX2" fmla="*/ 6888719 w 6888719"/>
              <a:gd name="connsiteY2" fmla="*/ 229480 h 2896381"/>
              <a:gd name="connsiteX3" fmla="*/ 6888719 w 6888719"/>
              <a:gd name="connsiteY3" fmla="*/ 2666901 h 2896381"/>
              <a:gd name="connsiteX4" fmla="*/ 6659239 w 6888719"/>
              <a:gd name="connsiteY4" fmla="*/ 2896381 h 2896381"/>
              <a:gd name="connsiteX5" fmla="*/ 229480 w 6888719"/>
              <a:gd name="connsiteY5" fmla="*/ 2896381 h 2896381"/>
              <a:gd name="connsiteX6" fmla="*/ 0 w 6888719"/>
              <a:gd name="connsiteY6" fmla="*/ 2666901 h 2896381"/>
              <a:gd name="connsiteX7" fmla="*/ 0 w 6888719"/>
              <a:gd name="connsiteY7" fmla="*/ 229480 h 2896381"/>
              <a:gd name="connsiteX8" fmla="*/ 229480 w 6888719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8719" h="2896381">
                <a:moveTo>
                  <a:pt x="229480" y="0"/>
                </a:moveTo>
                <a:lnTo>
                  <a:pt x="6659239" y="0"/>
                </a:lnTo>
                <a:cubicBezTo>
                  <a:pt x="6785977" y="0"/>
                  <a:pt x="6888719" y="102742"/>
                  <a:pt x="6888719" y="229480"/>
                </a:cubicBezTo>
                <a:lnTo>
                  <a:pt x="6888719" y="2666901"/>
                </a:lnTo>
                <a:cubicBezTo>
                  <a:pt x="6888719" y="2793639"/>
                  <a:pt x="6785977" y="2896381"/>
                  <a:pt x="6659239" y="2896381"/>
                </a:cubicBezTo>
                <a:lnTo>
                  <a:pt x="229480" y="2896381"/>
                </a:lnTo>
                <a:cubicBezTo>
                  <a:pt x="102742" y="2896381"/>
                  <a:pt x="0" y="2793639"/>
                  <a:pt x="0" y="2666901"/>
                </a:cubicBezTo>
                <a:lnTo>
                  <a:pt x="0" y="229480"/>
                </a:lnTo>
                <a:cubicBezTo>
                  <a:pt x="0" y="102742"/>
                  <a:pt x="102742" y="0"/>
                  <a:pt x="22948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grpSp>
        <p:nvGrpSpPr>
          <p:cNvPr id="8" name="Группа 7"/>
          <p:cNvGrpSpPr/>
          <p:nvPr/>
        </p:nvGrpSpPr>
        <p:grpSpPr>
          <a:xfrm>
            <a:off x="8043168" y="1178327"/>
            <a:ext cx="1624614" cy="3138628"/>
            <a:chOff x="7883370" y="1355880"/>
            <a:chExt cx="1535837" cy="313862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27ADD95D-5C91-58E1-5040-4A8B960DBC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83370" y="2601157"/>
              <a:ext cx="1535837" cy="1893351"/>
            </a:xfrm>
            <a:custGeom>
              <a:avLst/>
              <a:gdLst>
                <a:gd name="connsiteX0" fmla="*/ 222517 w 2153464"/>
                <a:gd name="connsiteY0" fmla="*/ 0 h 2896381"/>
                <a:gd name="connsiteX1" fmla="*/ 1930947 w 2153464"/>
                <a:gd name="connsiteY1" fmla="*/ 0 h 2896381"/>
                <a:gd name="connsiteX2" fmla="*/ 2153464 w 2153464"/>
                <a:gd name="connsiteY2" fmla="*/ 222517 h 2896381"/>
                <a:gd name="connsiteX3" fmla="*/ 2153464 w 2153464"/>
                <a:gd name="connsiteY3" fmla="*/ 2673864 h 2896381"/>
                <a:gd name="connsiteX4" fmla="*/ 1930947 w 2153464"/>
                <a:gd name="connsiteY4" fmla="*/ 2896381 h 2896381"/>
                <a:gd name="connsiteX5" fmla="*/ 222517 w 2153464"/>
                <a:gd name="connsiteY5" fmla="*/ 2896381 h 2896381"/>
                <a:gd name="connsiteX6" fmla="*/ 0 w 2153464"/>
                <a:gd name="connsiteY6" fmla="*/ 2673864 h 2896381"/>
                <a:gd name="connsiteX7" fmla="*/ 0 w 2153464"/>
                <a:gd name="connsiteY7" fmla="*/ 222517 h 2896381"/>
                <a:gd name="connsiteX8" fmla="*/ 222517 w 2153464"/>
                <a:gd name="connsiteY8" fmla="*/ 0 h 289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3464" h="2896381">
                  <a:moveTo>
                    <a:pt x="222517" y="0"/>
                  </a:moveTo>
                  <a:lnTo>
                    <a:pt x="1930947" y="0"/>
                  </a:lnTo>
                  <a:cubicBezTo>
                    <a:pt x="2053840" y="0"/>
                    <a:pt x="2153464" y="99624"/>
                    <a:pt x="2153464" y="222517"/>
                  </a:cubicBezTo>
                  <a:lnTo>
                    <a:pt x="2153464" y="2673864"/>
                  </a:lnTo>
                  <a:cubicBezTo>
                    <a:pt x="2153464" y="2796757"/>
                    <a:pt x="2053840" y="2896381"/>
                    <a:pt x="1930947" y="2896381"/>
                  </a:cubicBezTo>
                  <a:lnTo>
                    <a:pt x="222517" y="2896381"/>
                  </a:lnTo>
                  <a:cubicBezTo>
                    <a:pt x="99624" y="2896381"/>
                    <a:pt x="0" y="2796757"/>
                    <a:pt x="0" y="2673864"/>
                  </a:cubicBezTo>
                  <a:lnTo>
                    <a:pt x="0" y="222517"/>
                  </a:lnTo>
                  <a:cubicBezTo>
                    <a:pt x="0" y="99624"/>
                    <a:pt x="99624" y="0"/>
                    <a:pt x="222517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126" y="1355880"/>
              <a:ext cx="1491450" cy="1307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989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D49A0D2-0039-5241-13CE-AA046594A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B0BF2B5B-D07E-4C64-A867-D2A033F8E587}"/>
              </a:ext>
            </a:extLst>
          </p:cNvPr>
          <p:cNvSpPr/>
          <p:nvPr/>
        </p:nvSpPr>
        <p:spPr>
          <a:xfrm>
            <a:off x="605469" y="1948915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xmlns="" id="{8AB45174-ADCB-CCB8-91FD-0B8FE60A37FB}"/>
              </a:ext>
            </a:extLst>
          </p:cNvPr>
          <p:cNvSpPr/>
          <p:nvPr/>
        </p:nvSpPr>
        <p:spPr>
          <a:xfrm>
            <a:off x="614916" y="1032214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EBCFC9-2094-4D30-5E88-AD2AAC9910B5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47F25DC1-0EF0-8FCE-EC12-BF13D24215FF}"/>
              </a:ext>
            </a:extLst>
          </p:cNvPr>
          <p:cNvSpPr/>
          <p:nvPr/>
        </p:nvSpPr>
        <p:spPr>
          <a:xfrm>
            <a:off x="627017" y="163628"/>
            <a:ext cx="147610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E161D04-B6AE-6DB3-3015-74CAE5E9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627015" y="6617619"/>
            <a:ext cx="269323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ЗАТО СЕВЕРСК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0CB106A-9C54-40D6-9159-CC046D7AC611}"/>
              </a:ext>
            </a:extLst>
          </p:cNvPr>
          <p:cNvSpPr txBox="1"/>
          <p:nvPr/>
        </p:nvSpPr>
        <p:spPr>
          <a:xfrm>
            <a:off x="708395" y="6365207"/>
            <a:ext cx="3562522" cy="940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&lt;*&gt;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данных, представленных организациями за 2024 год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160658"/>
              </p:ext>
            </p:extLst>
          </p:nvPr>
        </p:nvGraphicFramePr>
        <p:xfrm>
          <a:off x="596010" y="919509"/>
          <a:ext cx="8886955" cy="602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Документ" r:id="rId5" imgW="8860194" imgH="6132991" progId="Word.Document.12">
                  <p:embed/>
                </p:oleObj>
              </mc:Choice>
              <mc:Fallback>
                <p:oleObj name="Документ" r:id="rId5" imgW="8860194" imgH="61329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6010" y="919509"/>
                        <a:ext cx="8886955" cy="6027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856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3090561-299F-E9EE-5D3B-1789FBF90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BA19B2A8-7E6D-4C86-13F9-15D2E361B4EA}"/>
              </a:ext>
            </a:extLst>
          </p:cNvPr>
          <p:cNvSpPr/>
          <p:nvPr/>
        </p:nvSpPr>
        <p:spPr>
          <a:xfrm>
            <a:off x="5289747" y="4091991"/>
            <a:ext cx="4497839" cy="2215829"/>
          </a:xfrm>
          <a:prstGeom prst="roundRect">
            <a:avLst>
              <a:gd name="adj" fmla="val 1004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ереработка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порядка 70 тыс. тонн молока в год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ru-RU" sz="1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65 наименований продукции 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поставок охватывает Сибирский федеральный округ (Томскую, Новосибирскую </a:t>
            </a:r>
            <a:b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Кемеровскую области, Красноярский край)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5FA551-47AC-2027-DF9E-6DA2996BE9D6}"/>
              </a:ext>
            </a:extLst>
          </p:cNvPr>
          <p:cNvSpPr txBox="1"/>
          <p:nvPr/>
        </p:nvSpPr>
        <p:spPr>
          <a:xfrm>
            <a:off x="621437" y="550177"/>
            <a:ext cx="916615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КОМПЕТЕНЦИИ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27C5DB63-4410-D25C-57F0-6E55622C7C8B}"/>
              </a:ext>
            </a:extLst>
          </p:cNvPr>
          <p:cNvSpPr/>
          <p:nvPr/>
        </p:nvSpPr>
        <p:spPr>
          <a:xfrm>
            <a:off x="627017" y="163628"/>
            <a:ext cx="150353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компетенции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42BCB5DB-C510-B5B8-EB9A-765661F021D1}"/>
              </a:ext>
            </a:extLst>
          </p:cNvPr>
          <p:cNvSpPr/>
          <p:nvPr/>
        </p:nvSpPr>
        <p:spPr>
          <a:xfrm>
            <a:off x="627017" y="1401546"/>
            <a:ext cx="4497842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АО «СХК»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6F4E5C5E-6BED-2771-4330-DDA765AC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2489CA34-5BEB-8A6F-06C5-F5487AAD713D}"/>
              </a:ext>
            </a:extLst>
          </p:cNvPr>
          <p:cNvSpPr/>
          <p:nvPr/>
        </p:nvSpPr>
        <p:spPr>
          <a:xfrm>
            <a:off x="627015" y="4091992"/>
            <a:ext cx="4497839" cy="2215829"/>
          </a:xfrm>
          <a:prstGeom prst="roundRect">
            <a:avLst>
              <a:gd name="adj" fmla="val 1004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завода по обращению с ядерными материалами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ru-RU" sz="1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поставок на внутреннем рынке:</a:t>
            </a:r>
            <a:b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предприятия разделительно-</a:t>
            </a:r>
            <a:r>
              <a:rPr lang="ru-RU" sz="11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сублиматного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комплекса Топливной компании: АО «УЭХК» и АО «ПО «ЭХЗ»</a:t>
            </a:r>
            <a:b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предприятия комплекса фабрикации ядерного топлива - ПАО «НЗХК» и ПАО «МСЗ»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ru-RU" sz="1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поставок на внешнем рынке осуществляется через АО «ТВЭЛ» и АО «</a:t>
            </a:r>
            <a:r>
              <a:rPr lang="ru-RU" sz="11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Техснабэкспорт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x-non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2708BAB9-FB89-FFF4-94DB-6F0EB4B8F80D}"/>
              </a:ext>
            </a:extLst>
          </p:cNvPr>
          <p:cNvSpPr/>
          <p:nvPr/>
        </p:nvSpPr>
        <p:spPr>
          <a:xfrm>
            <a:off x="746940" y="1518198"/>
            <a:ext cx="551343" cy="551343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AE43559E-585B-73F2-B81C-293EA77A378C}"/>
              </a:ext>
            </a:extLst>
          </p:cNvPr>
          <p:cNvSpPr/>
          <p:nvPr/>
        </p:nvSpPr>
        <p:spPr>
          <a:xfrm>
            <a:off x="5289755" y="1401546"/>
            <a:ext cx="4497842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«ДЕРЕВЕНСКОЕ МОЛОЧКО»</a:t>
            </a:r>
            <a:endParaRPr lang="ru-RU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DA7C052F-47E8-5CA9-0475-1B9BDBF075DD}"/>
              </a:ext>
            </a:extLst>
          </p:cNvPr>
          <p:cNvSpPr/>
          <p:nvPr/>
        </p:nvSpPr>
        <p:spPr>
          <a:xfrm>
            <a:off x="5409678" y="1534532"/>
            <a:ext cx="551343" cy="551343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xmlns="" id="{5FAC1699-251D-0197-0222-3302928F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6380" y="1562470"/>
            <a:ext cx="486473" cy="4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E1265C1A-14DC-3BDC-9FFD-A3FD825A9C3C}"/>
              </a:ext>
            </a:extLst>
          </p:cNvPr>
          <p:cNvSpPr/>
          <p:nvPr/>
        </p:nvSpPr>
        <p:spPr>
          <a:xfrm>
            <a:off x="627009" y="2294836"/>
            <a:ext cx="4497842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рынке более 75 лет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32603C95-6E10-6D91-D725-80437CE13FAE}"/>
              </a:ext>
            </a:extLst>
          </p:cNvPr>
          <p:cNvSpPr/>
          <p:nvPr/>
        </p:nvSpPr>
        <p:spPr>
          <a:xfrm>
            <a:off x="5289747" y="2290676"/>
            <a:ext cx="4497842" cy="779758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рынке более 14 лет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9C00D7DA-3BDD-EBCD-4219-D20983AF0ED0}"/>
              </a:ext>
            </a:extLst>
          </p:cNvPr>
          <p:cNvSpPr/>
          <p:nvPr/>
        </p:nvSpPr>
        <p:spPr>
          <a:xfrm>
            <a:off x="627009" y="3193414"/>
            <a:ext cx="4497842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defRPr/>
            </a:pPr>
            <a:r>
              <a:rPr lang="ru-RU" sz="1200" b="1" dirty="0">
                <a:solidFill>
                  <a:srgbClr val="4756A0"/>
                </a:solidFill>
              </a:rPr>
              <a:t>единственный в России производитель гексафторида урана, </a:t>
            </a:r>
            <a:br>
              <a:rPr lang="ru-RU" sz="1200" b="1" dirty="0">
                <a:solidFill>
                  <a:srgbClr val="4756A0"/>
                </a:solidFill>
              </a:rPr>
            </a:br>
            <a:r>
              <a:rPr lang="ru-RU" sz="1200" b="1" dirty="0">
                <a:solidFill>
                  <a:srgbClr val="4756A0"/>
                </a:solidFill>
              </a:rPr>
              <a:t>а также специализируется на обогащении природного и регенерированного урана, используемого для изготовления топлива для атомных электростанций</a:t>
            </a:r>
            <a:endPara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xmlns="" id="{F2BDC7A8-D16D-712D-09B3-015B8842E731}"/>
              </a:ext>
            </a:extLst>
          </p:cNvPr>
          <p:cNvSpPr/>
          <p:nvPr/>
        </p:nvSpPr>
        <p:spPr>
          <a:xfrm>
            <a:off x="5289747" y="3193414"/>
            <a:ext cx="4497842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ведущий производитель молочной продукции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621437" y="6617619"/>
            <a:ext cx="269881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ЗАТО СЕВЕРСК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0" y="1592340"/>
            <a:ext cx="387381" cy="38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01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CAE4DF3-4069-426F-765E-1A32C16EE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xmlns="" id="{A7D13D97-88D9-27E6-6C22-29FB7739103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09EC2F-CF31-786D-D4D8-C17159FE658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СПЕЦИАЛИЗАЦИЯ ЗАТО СЕВЕРСК И ТРЕНДЫ РАЗВИТИЯ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4F7A3946-1845-FA66-5792-4AAE01563317}"/>
              </a:ext>
            </a:extLst>
          </p:cNvPr>
          <p:cNvSpPr/>
          <p:nvPr/>
        </p:nvSpPr>
        <p:spPr>
          <a:xfrm>
            <a:off x="627017" y="163628"/>
            <a:ext cx="1430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специализация округа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9BF11437-93BC-C50D-E4F1-D7C84805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8DFD040F-E768-5ADE-B5B2-62A957EAB713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СПЕЦИАЛИЗАЦИЯ</a:t>
            </a:r>
            <a:endParaRPr lang="x-none" dirty="0">
              <a:solidFill>
                <a:srgbClr val="4756A0"/>
              </a:solidFill>
            </a:endParaRPr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xmlns="" id="{E892DF85-E276-19EC-9AE4-EDF25C1DD3F8}"/>
              </a:ext>
            </a:extLst>
          </p:cNvPr>
          <p:cNvSpPr/>
          <p:nvPr/>
        </p:nvSpPr>
        <p:spPr>
          <a:xfrm>
            <a:off x="2949025" y="1376762"/>
            <a:ext cx="2201567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ТРЕНД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xmlns="" id="{11A4B8E0-BDA8-FF6A-9BD0-97F7BBC9403A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ЭФФЕКТЫ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C02EF7BD-C028-6329-5305-8F88F1AC95F6}"/>
              </a:ext>
            </a:extLst>
          </p:cNvPr>
          <p:cNvSpPr/>
          <p:nvPr/>
        </p:nvSpPr>
        <p:spPr>
          <a:xfrm>
            <a:off x="621447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ОБРАБАТЫВАЮЩЕЕ ПРОИЗВОДСТВО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производство ядерного топлива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7BE4B10B-9BE5-5535-7DC1-84A76C3E4FF9}"/>
              </a:ext>
            </a:extLst>
          </p:cNvPr>
          <p:cNvSpPr/>
          <p:nvPr/>
        </p:nvSpPr>
        <p:spPr>
          <a:xfrm>
            <a:off x="2954593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следование концепции устойчивого развития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xmlns="" id="{9CD9B1A4-5B87-CACD-4C89-1F5A2879F8A7}"/>
              </a:ext>
            </a:extLst>
          </p:cNvPr>
          <p:cNvSpPr/>
          <p:nvPr/>
        </p:nvSpPr>
        <p:spPr>
          <a:xfrm>
            <a:off x="2954593" y="3307294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следование концепции устойчивого развития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451F4428-9FCA-5063-D656-8F80EF03FD67}"/>
              </a:ext>
            </a:extLst>
          </p:cNvPr>
          <p:cNvSpPr/>
          <p:nvPr/>
        </p:nvSpPr>
        <p:spPr>
          <a:xfrm>
            <a:off x="2954593" y="4352762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следование концепции устойчивого развития</a:t>
            </a: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FC8CF6C8-81DD-8B71-71E1-5A623F4AF195}"/>
              </a:ext>
            </a:extLst>
          </p:cNvPr>
          <p:cNvSpPr/>
          <p:nvPr/>
        </p:nvSpPr>
        <p:spPr>
          <a:xfrm>
            <a:off x="2954593" y="539823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спроса на услуги доставки, </a:t>
            </a:r>
            <a:b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 также на грузоперевозки и складирование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xmlns="" id="{446787C7-71E0-4401-A234-F9D01230A173}"/>
              </a:ext>
            </a:extLst>
          </p:cNvPr>
          <p:cNvSpPr/>
          <p:nvPr/>
        </p:nvSpPr>
        <p:spPr>
          <a:xfrm>
            <a:off x="5287739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формирование имиджа социально-ответственной компании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xmlns="" id="{E4CA7EB7-C354-EF11-6D62-CF3433AAF3E7}"/>
              </a:ext>
            </a:extLst>
          </p:cNvPr>
          <p:cNvSpPr/>
          <p:nvPr/>
        </p:nvSpPr>
        <p:spPr>
          <a:xfrm>
            <a:off x="5276603" y="3302686"/>
            <a:ext cx="2207134" cy="940608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повышение технологичности производства и функциональности оборудования и машин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популярности города, а также увеличение интереса трудоспособного населения к работе в местных организациях 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39C3BFB0-AC8C-DC51-95F1-FC5B2E117CFA}"/>
              </a:ext>
            </a:extLst>
          </p:cNvPr>
          <p:cNvSpPr/>
          <p:nvPr/>
        </p:nvSpPr>
        <p:spPr>
          <a:xfrm>
            <a:off x="5287739" y="4351906"/>
            <a:ext cx="2195998" cy="936856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технологичности производства и функциональности оборудования и машин</a:t>
            </a:r>
            <a:endParaRPr kumimoji="0" lang="x-none" sz="7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02194ADC-533C-CC03-C944-087B4BB49763}"/>
              </a:ext>
            </a:extLst>
          </p:cNvPr>
          <p:cNvSpPr/>
          <p:nvPr/>
        </p:nvSpPr>
        <p:spPr>
          <a:xfrm>
            <a:off x="5287739" y="539823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доходов от логистических услуг, увеличение спроса на качественную дорожно-транспортную инфраструктуру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620A350A-0C83-6169-7BB7-91190AAC56AA}"/>
              </a:ext>
            </a:extLst>
          </p:cNvPr>
          <p:cNvSpPr/>
          <p:nvPr/>
        </p:nvSpPr>
        <p:spPr>
          <a:xfrm>
            <a:off x="7620885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объемов производства                  и доходов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новых рабочих мест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xmlns="" id="{5E94A2F5-2793-E16F-26F2-58AAB470AE7B}"/>
              </a:ext>
            </a:extLst>
          </p:cNvPr>
          <p:cNvSpPr/>
          <p:nvPr/>
        </p:nvSpPr>
        <p:spPr>
          <a:xfrm>
            <a:off x="7620885" y="3307294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рост объемов производства                  и доходов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позиции местных предприятий</a:t>
            </a: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5A205FB9-C2AC-0FA9-A12E-99D0E94D43CB}"/>
              </a:ext>
            </a:extLst>
          </p:cNvPr>
          <p:cNvSpPr/>
          <p:nvPr/>
        </p:nvSpPr>
        <p:spPr>
          <a:xfrm>
            <a:off x="7620885" y="4352762"/>
            <a:ext cx="2173726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объемов производства и доходов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позиции местных предприятий</a:t>
            </a: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xmlns="" id="{3B98B1CF-4517-BBF5-E0FD-1FF08E092530}"/>
              </a:ext>
            </a:extLst>
          </p:cNvPr>
          <p:cNvSpPr/>
          <p:nvPr/>
        </p:nvSpPr>
        <p:spPr>
          <a:xfrm>
            <a:off x="7620885" y="539823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развитие логистических путей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рынков сбыта местных предприятий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повышение инвестиционной привлекательности</a:t>
            </a:r>
            <a:endParaRPr lang="ru-RU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0B159CCD-8DCC-35D9-D343-F8D7980C00D8}"/>
              </a:ext>
            </a:extLst>
          </p:cNvPr>
          <p:cNvSpPr/>
          <p:nvPr/>
        </p:nvSpPr>
        <p:spPr>
          <a:xfrm>
            <a:off x="621447" y="330815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ОБРАБАТЫВАЮЩЕЕ ПРОИЗВОДСТВО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обеспечение электрической энергией, газом и паром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xmlns="" id="{8EA64575-B412-1ABF-E226-D9E08A3F70D2}"/>
              </a:ext>
            </a:extLst>
          </p:cNvPr>
          <p:cNvSpPr/>
          <p:nvPr/>
        </p:nvSpPr>
        <p:spPr>
          <a:xfrm>
            <a:off x="621447" y="435190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ПИЩЕВАЯ ПРОМЫШЛЕННОСТЬ</a:t>
            </a:r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xmlns="" id="{21FF861E-9E86-E5A4-972D-4CB1732EF982}"/>
              </a:ext>
            </a:extLst>
          </p:cNvPr>
          <p:cNvSpPr/>
          <p:nvPr/>
        </p:nvSpPr>
        <p:spPr>
          <a:xfrm>
            <a:off x="621447" y="539823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ТРАНСПОРТРОВКА                     </a:t>
            </a:r>
            <a:r>
              <a:rPr lang="ru-RU"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ХРАНЕНИЕ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Рисунок 61" descr="Мишень со сплошной заливкой">
            <a:extLst>
              <a:ext uri="{FF2B5EF4-FFF2-40B4-BE49-F238E27FC236}">
                <a16:creationId xmlns:a16="http://schemas.microsoft.com/office/drawing/2014/main" xmlns="" id="{00CC93DE-FC64-D56E-17C6-6E314509E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3270" y="3593582"/>
            <a:ext cx="360000" cy="360000"/>
          </a:xfrm>
          <a:prstGeom prst="rect">
            <a:avLst/>
          </a:prstGeom>
        </p:spPr>
      </p:pic>
      <p:pic>
        <p:nvPicPr>
          <p:cNvPr id="65" name="Рисунок 64" descr="Щит со сплошной заливкой">
            <a:extLst>
              <a:ext uri="{FF2B5EF4-FFF2-40B4-BE49-F238E27FC236}">
                <a16:creationId xmlns:a16="http://schemas.microsoft.com/office/drawing/2014/main" xmlns="" id="{E8A80F92-20F9-65E4-220C-991DF547B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3270" y="4639906"/>
            <a:ext cx="360000" cy="360000"/>
          </a:xfrm>
          <a:prstGeom prst="rect">
            <a:avLst/>
          </a:prstGeom>
        </p:spPr>
      </p:pic>
      <p:pic>
        <p:nvPicPr>
          <p:cNvPr id="67" name="Рисунок 66" descr="Золотые слитки со сплошной заливкой">
            <a:extLst>
              <a:ext uri="{FF2B5EF4-FFF2-40B4-BE49-F238E27FC236}">
                <a16:creationId xmlns:a16="http://schemas.microsoft.com/office/drawing/2014/main" xmlns="" id="{B0CC6219-D947-1401-0A40-495B03354A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3270" y="5686230"/>
            <a:ext cx="360000" cy="360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708395" y="6617618"/>
            <a:ext cx="26118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ЗАТО СЕВЕРСК</a:t>
            </a:r>
          </a:p>
        </p:txBody>
      </p:sp>
      <p:pic>
        <p:nvPicPr>
          <p:cNvPr id="36" name="Рисунок 35" descr="Электростанция со сплошной заливкой">
            <a:extLst>
              <a:ext uri="{FF2B5EF4-FFF2-40B4-BE49-F238E27FC236}">
                <a16:creationId xmlns:a16="http://schemas.microsoft.com/office/drawing/2014/main" xmlns="" id="{0B7A1646-BF09-DEEB-FADA-AD89D210B5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33660" y="25032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5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62CA7548-6045-4ECD-4A16-A7415314D93C}"/>
              </a:ext>
            </a:extLst>
          </p:cNvPr>
          <p:cNvSpPr/>
          <p:nvPr/>
        </p:nvSpPr>
        <p:spPr>
          <a:xfrm>
            <a:off x="609261" y="4897043"/>
            <a:ext cx="5045169" cy="1466499"/>
          </a:xfrm>
          <a:prstGeom prst="roundRect">
            <a:avLst/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lvl="0"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подробной информацией о площадках, точках подключения, ресурсных мощностях, транспортной и инженерной инфраструктуре можно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 сайте Администрации ЗАТО Северск в разделе Бизнес </a:t>
            </a:r>
            <a:endParaRPr lang="en-US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 Инвестиционной карте</a:t>
            </a:r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xmlns="" id="{1FEA1B35-77E4-A172-D1A3-AE89EA44D200}"/>
              </a:ext>
            </a:extLst>
          </p:cNvPr>
          <p:cNvSpPr/>
          <p:nvPr/>
        </p:nvSpPr>
        <p:spPr>
          <a:xfrm>
            <a:off x="5795703" y="1471240"/>
            <a:ext cx="3991893" cy="3724529"/>
          </a:xfrm>
          <a:prstGeom prst="roundRect">
            <a:avLst>
              <a:gd name="adj" fmla="val 7045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«Атом-ТОР-Северск»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09261" y="621198"/>
            <a:ext cx="59277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ПЛОЩАДКИ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09262" y="163628"/>
            <a:ext cx="233871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площадки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9B83FABD-A56B-D9B1-C69E-50C46E0F43F7}"/>
              </a:ext>
            </a:extLst>
          </p:cNvPr>
          <p:cNvSpPr/>
          <p:nvPr/>
        </p:nvSpPr>
        <p:spPr>
          <a:xfrm>
            <a:off x="609261" y="1471241"/>
            <a:ext cx="5045169" cy="1253923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3" name="Скругленный прямоугольник 122">
            <a:extLst>
              <a:ext uri="{FF2B5EF4-FFF2-40B4-BE49-F238E27FC236}">
                <a16:creationId xmlns:a16="http://schemas.microsoft.com/office/drawing/2014/main" xmlns="" id="{ED5127D8-F80B-2E74-96D7-6C60603119FC}"/>
              </a:ext>
            </a:extLst>
          </p:cNvPr>
          <p:cNvSpPr/>
          <p:nvPr/>
        </p:nvSpPr>
        <p:spPr>
          <a:xfrm>
            <a:off x="609261" y="2991495"/>
            <a:ext cx="5050516" cy="1820107"/>
          </a:xfrm>
          <a:prstGeom prst="roundRect">
            <a:avLst>
              <a:gd name="adj" fmla="val 1252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1D28A327-E730-2B92-6BD0-2BE87DFA2691}"/>
              </a:ext>
            </a:extLst>
          </p:cNvPr>
          <p:cNvSpPr txBox="1"/>
          <p:nvPr/>
        </p:nvSpPr>
        <p:spPr>
          <a:xfrm>
            <a:off x="1754249" y="3340089"/>
            <a:ext cx="371022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 в управлении ООО «Атом-ТОР-Северск»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E6D9E1F9-3174-97AD-989C-6D9ADCBE2F71}"/>
              </a:ext>
            </a:extLst>
          </p:cNvPr>
          <p:cNvSpPr txBox="1"/>
          <p:nvPr/>
        </p:nvSpPr>
        <p:spPr>
          <a:xfrm>
            <a:off x="928083" y="1679086"/>
            <a:ext cx="4489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58C2C973-5563-55D5-F202-5DA06EA91736}"/>
              </a:ext>
            </a:extLst>
          </p:cNvPr>
          <p:cNvSpPr txBox="1"/>
          <p:nvPr/>
        </p:nvSpPr>
        <p:spPr>
          <a:xfrm>
            <a:off x="901450" y="2130896"/>
            <a:ext cx="162796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ПЛОЩАДОК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7" name="Прямая соединительная линия 136">
            <a:extLst>
              <a:ext uri="{FF2B5EF4-FFF2-40B4-BE49-F238E27FC236}">
                <a16:creationId xmlns:a16="http://schemas.microsoft.com/office/drawing/2014/main" xmlns="" id="{232EBB5B-D463-93FE-88A2-B246377A86B1}"/>
              </a:ext>
            </a:extLst>
          </p:cNvPr>
          <p:cNvCxnSpPr>
            <a:cxnSpLocks/>
          </p:cNvCxnSpPr>
          <p:nvPr/>
        </p:nvCxnSpPr>
        <p:spPr>
          <a:xfrm>
            <a:off x="3252950" y="1670343"/>
            <a:ext cx="0" cy="8557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1" name="Рисунок 170" descr="Интернет со сплошной заливкой">
            <a:extLst>
              <a:ext uri="{FF2B5EF4-FFF2-40B4-BE49-F238E27FC236}">
                <a16:creationId xmlns:a16="http://schemas.microsoft.com/office/drawing/2014/main" xmlns="" id="{00F6B643-AEC0-8141-3916-0C9E8889A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1450" y="5330572"/>
            <a:ext cx="360000" cy="3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50" y="1646015"/>
            <a:ext cx="3764779" cy="2482102"/>
          </a:xfrm>
          <a:prstGeom prst="rect">
            <a:avLst/>
          </a:prstGeom>
        </p:spPr>
      </p:pic>
      <p:sp>
        <p:nvSpPr>
          <p:cNvPr id="83" name="Скругленный прямоугольник 82">
            <a:extLst>
              <a:ext uri="{FF2B5EF4-FFF2-40B4-BE49-F238E27FC236}">
                <a16:creationId xmlns:a16="http://schemas.microsoft.com/office/drawing/2014/main" xmlns="" id="{50403483-55E7-7CD7-1A34-AF319242838E}"/>
              </a:ext>
            </a:extLst>
          </p:cNvPr>
          <p:cNvSpPr/>
          <p:nvPr/>
        </p:nvSpPr>
        <p:spPr>
          <a:xfrm>
            <a:off x="7873326" y="3700098"/>
            <a:ext cx="83444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Северск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Рисунок 83" descr="Маркер со сплошной заливкой">
            <a:extLst>
              <a:ext uri="{FF2B5EF4-FFF2-40B4-BE49-F238E27FC236}">
                <a16:creationId xmlns:a16="http://schemas.microsoft.com/office/drawing/2014/main" xmlns="" id="{72083DFE-EDD9-273A-911A-529160DD2C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50516" y="3738144"/>
            <a:ext cx="180000" cy="1800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E6D9E1F9-3174-97AD-989C-6D9ADCBE2F71}"/>
              </a:ext>
            </a:extLst>
          </p:cNvPr>
          <p:cNvSpPr txBox="1"/>
          <p:nvPr/>
        </p:nvSpPr>
        <p:spPr>
          <a:xfrm>
            <a:off x="3459698" y="1671688"/>
            <a:ext cx="123659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688,2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58C2C973-5563-55D5-F202-5DA06EA91736}"/>
              </a:ext>
            </a:extLst>
          </p:cNvPr>
          <p:cNvSpPr txBox="1"/>
          <p:nvPr/>
        </p:nvSpPr>
        <p:spPr>
          <a:xfrm>
            <a:off x="3433066" y="2132377"/>
            <a:ext cx="162796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E6D9E1F9-3174-97AD-989C-6D9ADCBE2F71}"/>
              </a:ext>
            </a:extLst>
          </p:cNvPr>
          <p:cNvSpPr txBox="1"/>
          <p:nvPr/>
        </p:nvSpPr>
        <p:spPr>
          <a:xfrm>
            <a:off x="1245629" y="3191001"/>
            <a:ext cx="6772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232EBB5B-D463-93FE-88A2-B246377A86B1}"/>
              </a:ext>
            </a:extLst>
          </p:cNvPr>
          <p:cNvCxnSpPr>
            <a:cxnSpLocks/>
          </p:cNvCxnSpPr>
          <p:nvPr/>
        </p:nvCxnSpPr>
        <p:spPr>
          <a:xfrm flipH="1">
            <a:off x="910872" y="3613117"/>
            <a:ext cx="4500978" cy="17755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1D28A327-E730-2B92-6BD0-2BE87DFA2691}"/>
              </a:ext>
            </a:extLst>
          </p:cNvPr>
          <p:cNvSpPr txBox="1"/>
          <p:nvPr/>
        </p:nvSpPr>
        <p:spPr>
          <a:xfrm>
            <a:off x="1507155" y="3918618"/>
            <a:ext cx="154323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земельных участков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E6D9E1F9-3174-97AD-989C-6D9ADCBE2F71}"/>
              </a:ext>
            </a:extLst>
          </p:cNvPr>
          <p:cNvSpPr txBox="1"/>
          <p:nvPr/>
        </p:nvSpPr>
        <p:spPr>
          <a:xfrm>
            <a:off x="1300375" y="3778406"/>
            <a:ext cx="23193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8" name="Рисунок 87" descr="Окрестности со сплошной заливкой">
            <a:extLst>
              <a:ext uri="{FF2B5EF4-FFF2-40B4-BE49-F238E27FC236}">
                <a16:creationId xmlns:a16="http://schemas.microsoft.com/office/drawing/2014/main" xmlns="" id="{9A6F2614-FE42-F12A-A559-C10FAB0401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27787" y="3808426"/>
            <a:ext cx="292964" cy="292964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1D28A327-E730-2B92-6BD0-2BE87DFA2691}"/>
              </a:ext>
            </a:extLst>
          </p:cNvPr>
          <p:cNvSpPr txBox="1"/>
          <p:nvPr/>
        </p:nvSpPr>
        <p:spPr>
          <a:xfrm>
            <a:off x="1579654" y="4399491"/>
            <a:ext cx="7782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зданий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1D28A327-E730-2B92-6BD0-2BE87DFA2691}"/>
              </a:ext>
            </a:extLst>
          </p:cNvPr>
          <p:cNvSpPr txBox="1"/>
          <p:nvPr/>
        </p:nvSpPr>
        <p:spPr>
          <a:xfrm>
            <a:off x="4165743" y="3878433"/>
            <a:ext cx="101797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сооружений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1D28A327-E730-2B92-6BD0-2BE87DFA2691}"/>
              </a:ext>
            </a:extLst>
          </p:cNvPr>
          <p:cNvSpPr txBox="1"/>
          <p:nvPr/>
        </p:nvSpPr>
        <p:spPr>
          <a:xfrm>
            <a:off x="4165743" y="4178278"/>
            <a:ext cx="1195526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объекта энергосетевого хозяйства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E6D9E1F9-3174-97AD-989C-6D9ADCBE2F71}"/>
              </a:ext>
            </a:extLst>
          </p:cNvPr>
          <p:cNvSpPr txBox="1"/>
          <p:nvPr/>
        </p:nvSpPr>
        <p:spPr>
          <a:xfrm>
            <a:off x="1275223" y="4268159"/>
            <a:ext cx="5145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E6D9E1F9-3174-97AD-989C-6D9ADCBE2F71}"/>
              </a:ext>
            </a:extLst>
          </p:cNvPr>
          <p:cNvSpPr txBox="1"/>
          <p:nvPr/>
        </p:nvSpPr>
        <p:spPr>
          <a:xfrm>
            <a:off x="3751683" y="3743195"/>
            <a:ext cx="5145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E6D9E1F9-3174-97AD-989C-6D9ADCBE2F71}"/>
              </a:ext>
            </a:extLst>
          </p:cNvPr>
          <p:cNvSpPr txBox="1"/>
          <p:nvPr/>
        </p:nvSpPr>
        <p:spPr>
          <a:xfrm>
            <a:off x="3738216" y="4188193"/>
            <a:ext cx="38174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Рисунок 96" descr="Современная архитектура со сплошной заливкой">
            <a:extLst>
              <a:ext uri="{FF2B5EF4-FFF2-40B4-BE49-F238E27FC236}">
                <a16:creationId xmlns:a16="http://schemas.microsoft.com/office/drawing/2014/main" xmlns="" id="{C4A770C5-53FF-A532-CBD1-61E0D574E2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45540" y="4278941"/>
            <a:ext cx="306506" cy="306506"/>
          </a:xfrm>
          <a:prstGeom prst="rect">
            <a:avLst/>
          </a:prstGeom>
        </p:spPr>
      </p:pic>
      <p:pic>
        <p:nvPicPr>
          <p:cNvPr id="98" name="Рисунок 97" descr="Спутниковая антенна со сплошной заливкой">
            <a:extLst>
              <a:ext uri="{FF2B5EF4-FFF2-40B4-BE49-F238E27FC236}">
                <a16:creationId xmlns:a16="http://schemas.microsoft.com/office/drawing/2014/main" xmlns="" id="{DDBAE936-4283-3591-598B-33BDB585EE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322283" y="4210728"/>
            <a:ext cx="324262" cy="324262"/>
          </a:xfrm>
          <a:prstGeom prst="rect">
            <a:avLst/>
          </a:prstGeom>
        </p:spPr>
      </p:pic>
      <p:pic>
        <p:nvPicPr>
          <p:cNvPr id="99" name="Рисунок 98" descr="Склад со сплошной заливкой">
            <a:extLst>
              <a:ext uri="{FF2B5EF4-FFF2-40B4-BE49-F238E27FC236}">
                <a16:creationId xmlns:a16="http://schemas.microsoft.com/office/drawing/2014/main" xmlns="" id="{79A7B4CF-40CA-F072-9543-8C0EF83180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3312195" y="3757592"/>
            <a:ext cx="340538" cy="340538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1D28A327-E730-2B92-6BD0-2BE87DFA2691}"/>
              </a:ext>
            </a:extLst>
          </p:cNvPr>
          <p:cNvSpPr txBox="1"/>
          <p:nvPr/>
        </p:nvSpPr>
        <p:spPr>
          <a:xfrm>
            <a:off x="5887374" y="4478007"/>
            <a:ext cx="37102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«АТОМ-ТОР-СЕВЕРСК»</a:t>
            </a:r>
            <a:endParaRPr lang="x-none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" name="Рисунок 104" descr="Маркер со сплошной заливкой">
            <a:extLst>
              <a:ext uri="{FF2B5EF4-FFF2-40B4-BE49-F238E27FC236}">
                <a16:creationId xmlns:a16="http://schemas.microsoft.com/office/drawing/2014/main" xmlns="" id="{269CD3C7-572E-F6D8-C631-8653F10CF2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6051385" y="4340953"/>
            <a:ext cx="360000" cy="360000"/>
          </a:xfrm>
          <a:prstGeom prst="rect">
            <a:avLst/>
          </a:prstGeom>
        </p:spPr>
      </p:pic>
      <p:pic>
        <p:nvPicPr>
          <p:cNvPr id="106" name="Рисунок 105" descr="Руководство по настройке удаленной работы со сплошной заливкой">
            <a:extLst>
              <a:ext uri="{FF2B5EF4-FFF2-40B4-BE49-F238E27FC236}">
                <a16:creationId xmlns:a16="http://schemas.microsoft.com/office/drawing/2014/main" xmlns="" id="{AB133C94-0839-90CD-8219-522EE739326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845541" y="3204516"/>
            <a:ext cx="337579" cy="33757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627016" y="6617619"/>
            <a:ext cx="269323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ЗАТО СЕВЕРСК</a:t>
            </a:r>
          </a:p>
        </p:txBody>
      </p:sp>
      <p:pic>
        <p:nvPicPr>
          <p:cNvPr id="1026" name="Picture 2" descr="http://qrcoder.ru/code/?https%3A%2F%2F%E1%E8%E7%ED%E5%F1.%E7%E0%F2%EE-%F1%E5%E2%E5%F0%F1%EA.%F0%F4%2Fploschadki-tor-seversk&amp;2&amp;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471" y="5510572"/>
            <a:ext cx="625245" cy="62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invest.gov.ru%2F%3Ftype%3DTerritoryOfAdvancedEcoDevelopment%26objectId%3D1464594%26details&amp;2&amp;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59" y="5709453"/>
            <a:ext cx="640259" cy="62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20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6295" y="1256553"/>
            <a:ext cx="121813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03</a:t>
            </a:r>
          </a:p>
        </p:txBody>
      </p:sp>
      <p:sp>
        <p:nvSpPr>
          <p:cNvPr id="4" name="Скругленный прямоугольник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D51024F0-9D24-278C-D9DB-39D994889EE0}"/>
              </a:ext>
            </a:extLst>
          </p:cNvPr>
          <p:cNvSpPr/>
          <p:nvPr/>
        </p:nvSpPr>
        <p:spPr>
          <a:xfrm>
            <a:off x="1955516" y="1256553"/>
            <a:ext cx="1600989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харакетристика 04</a:t>
            </a:r>
          </a:p>
        </p:txBody>
      </p:sp>
      <p:sp>
        <p:nvSpPr>
          <p:cNvPr id="5" name="Скругленный прямоугольник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423D2437-C0F6-9708-77C8-032917A40141}"/>
              </a:ext>
            </a:extLst>
          </p:cNvPr>
          <p:cNvSpPr/>
          <p:nvPr/>
        </p:nvSpPr>
        <p:spPr>
          <a:xfrm>
            <a:off x="3666868" y="1256553"/>
            <a:ext cx="2503559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 05</a:t>
            </a:r>
          </a:p>
        </p:txBody>
      </p:sp>
      <p:sp>
        <p:nvSpPr>
          <p:cNvPr id="6" name="Скругленный прямоугольник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21175DD6-94A0-75A6-331B-67372335298F}"/>
              </a:ext>
            </a:extLst>
          </p:cNvPr>
          <p:cNvSpPr/>
          <p:nvPr/>
        </p:nvSpPr>
        <p:spPr>
          <a:xfrm>
            <a:off x="6280790" y="1256553"/>
            <a:ext cx="20774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 06</a:t>
            </a:r>
          </a:p>
        </p:txBody>
      </p:sp>
      <p:sp>
        <p:nvSpPr>
          <p:cNvPr id="8" name="Скругленный прямоугольник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20389F1A-D8FC-11F4-6D65-354585768368}"/>
              </a:ext>
            </a:extLst>
          </p:cNvPr>
          <p:cNvSpPr/>
          <p:nvPr/>
        </p:nvSpPr>
        <p:spPr>
          <a:xfrm>
            <a:off x="8487593" y="1256553"/>
            <a:ext cx="129240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 07</a:t>
            </a:r>
          </a:p>
        </p:txBody>
      </p:sp>
      <p:sp>
        <p:nvSpPr>
          <p:cNvPr id="9" name="Скругленный прямоугольник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0F9D25A8-FC83-176F-1592-722175E65FB5}"/>
              </a:ext>
            </a:extLst>
          </p:cNvPr>
          <p:cNvSpPr/>
          <p:nvPr/>
        </p:nvSpPr>
        <p:spPr>
          <a:xfrm>
            <a:off x="626295" y="1632123"/>
            <a:ext cx="202848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 08</a:t>
            </a:r>
          </a:p>
        </p:txBody>
      </p:sp>
      <p:sp>
        <p:nvSpPr>
          <p:cNvPr id="14" name="Скругленный прямоугольник 13">
            <a:hlinkClick r:id="rId8" action="ppaction://hlinksldjump"/>
            <a:extLst>
              <a:ext uri="{FF2B5EF4-FFF2-40B4-BE49-F238E27FC236}">
                <a16:creationId xmlns:a16="http://schemas.microsoft.com/office/drawing/2014/main" xmlns="" id="{D4234885-2CC9-FBA4-82F4-03F3F6FAF1A2}"/>
              </a:ext>
            </a:extLst>
          </p:cNvPr>
          <p:cNvSpPr/>
          <p:nvPr/>
        </p:nvSpPr>
        <p:spPr>
          <a:xfrm>
            <a:off x="3121430" y="1627090"/>
            <a:ext cx="86033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>
            <a:hlinkClick r:id="rId9" action="ppaction://hlinksldjump"/>
            <a:extLst>
              <a:ext uri="{FF2B5EF4-FFF2-40B4-BE49-F238E27FC236}">
                <a16:creationId xmlns:a16="http://schemas.microsoft.com/office/drawing/2014/main" xmlns="" id="{22187652-9E54-DF69-5FDA-30A4E7B8072F}"/>
              </a:ext>
            </a:extLst>
          </p:cNvPr>
          <p:cNvSpPr/>
          <p:nvPr/>
        </p:nvSpPr>
        <p:spPr>
          <a:xfrm>
            <a:off x="4638086" y="1627090"/>
            <a:ext cx="20013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предпринимателей 1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0DA364A5-0038-B5D5-495C-A86A4DFC2C65}"/>
              </a:ext>
            </a:extLst>
          </p:cNvPr>
          <p:cNvSpPr/>
          <p:nvPr/>
        </p:nvSpPr>
        <p:spPr>
          <a:xfrm>
            <a:off x="7613351" y="1628280"/>
            <a:ext cx="214836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интервью администрации 1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648F2C18-BA61-DB3F-DB4D-1EA65A153B41}"/>
              </a:ext>
            </a:extLst>
          </p:cNvPr>
          <p:cNvSpPr/>
          <p:nvPr/>
        </p:nvSpPr>
        <p:spPr>
          <a:xfrm>
            <a:off x="626294" y="1997627"/>
            <a:ext cx="1484719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 ЗАТО СЕВЕРСК 12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962CB95-2F07-0A93-94AF-805D4F03CC79}"/>
              </a:ext>
            </a:extLst>
          </p:cNvPr>
          <p:cNvSpPr/>
          <p:nvPr/>
        </p:nvSpPr>
        <p:spPr>
          <a:xfrm>
            <a:off x="2192576" y="2017441"/>
            <a:ext cx="2184903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контент анализ социальных сетей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E2F83141-206C-9DF3-A2A1-1138F01FB8EF}"/>
              </a:ext>
            </a:extLst>
          </p:cNvPr>
          <p:cNvSpPr/>
          <p:nvPr/>
        </p:nvSpPr>
        <p:spPr>
          <a:xfrm>
            <a:off x="4459042" y="2013998"/>
            <a:ext cx="193409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проблемы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C122DA99-B345-D5C4-6A61-4F561B654E46}"/>
              </a:ext>
            </a:extLst>
          </p:cNvPr>
          <p:cNvSpPr/>
          <p:nvPr/>
        </p:nvSpPr>
        <p:spPr>
          <a:xfrm>
            <a:off x="6474697" y="1997627"/>
            <a:ext cx="3289004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реализации инвестиционного профиля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>
            <a:hlinkClick r:id="rId15" action="ppaction://hlinksldjump"/>
            <a:extLst>
              <a:ext uri="{FF2B5EF4-FFF2-40B4-BE49-F238E27FC236}">
                <a16:creationId xmlns:a16="http://schemas.microsoft.com/office/drawing/2014/main" xmlns="" id="{29CB1A23-A8E5-A885-CE49-DE27A6210219}"/>
              </a:ext>
            </a:extLst>
          </p:cNvPr>
          <p:cNvSpPr/>
          <p:nvPr/>
        </p:nvSpPr>
        <p:spPr>
          <a:xfrm>
            <a:off x="626294" y="2365667"/>
            <a:ext cx="174169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>
            <a:hlinkClick r:id="rId16" action="ppaction://hlinksldjump"/>
            <a:extLst>
              <a:ext uri="{FF2B5EF4-FFF2-40B4-BE49-F238E27FC236}">
                <a16:creationId xmlns:a16="http://schemas.microsoft.com/office/drawing/2014/main" xmlns="" id="{2C2C6496-E405-0572-3A2E-0622CDBB04B7}"/>
              </a:ext>
            </a:extLst>
          </p:cNvPr>
          <p:cNvSpPr/>
          <p:nvPr/>
        </p:nvSpPr>
        <p:spPr>
          <a:xfrm>
            <a:off x="2922930" y="2382584"/>
            <a:ext cx="174169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компетенции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hlinkClick r:id="rId17" action="ppaction://hlinksldjump"/>
            <a:extLst>
              <a:ext uri="{FF2B5EF4-FFF2-40B4-BE49-F238E27FC236}">
                <a16:creationId xmlns:a16="http://schemas.microsoft.com/office/drawing/2014/main" xmlns="" id="{9E42F679-B67E-2B36-9053-A009E24085BE}"/>
              </a:ext>
            </a:extLst>
          </p:cNvPr>
          <p:cNvSpPr/>
          <p:nvPr/>
        </p:nvSpPr>
        <p:spPr>
          <a:xfrm>
            <a:off x="2584093" y="2728307"/>
            <a:ext cx="27381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hlinkClick r:id="rId18" action="ppaction://hlinksldjump"/>
            <a:extLst>
              <a:ext uri="{FF2B5EF4-FFF2-40B4-BE49-F238E27FC236}">
                <a16:creationId xmlns:a16="http://schemas.microsoft.com/office/drawing/2014/main" xmlns="" id="{9E53BF86-1510-F8F5-9329-DC7C0BBD49F9}"/>
              </a:ext>
            </a:extLst>
          </p:cNvPr>
          <p:cNvSpPr/>
          <p:nvPr/>
        </p:nvSpPr>
        <p:spPr>
          <a:xfrm>
            <a:off x="5374357" y="2747210"/>
            <a:ext cx="1841976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hlinkClick r:id="" action="ppaction://noaction"/>
            <a:extLst>
              <a:ext uri="{FF2B5EF4-FFF2-40B4-BE49-F238E27FC236}">
                <a16:creationId xmlns:a16="http://schemas.microsoft.com/office/drawing/2014/main" xmlns="" id="{323669C7-2326-A142-CBA6-D9335D6EB948}"/>
              </a:ext>
            </a:extLst>
          </p:cNvPr>
          <p:cNvSpPr/>
          <p:nvPr/>
        </p:nvSpPr>
        <p:spPr>
          <a:xfrm>
            <a:off x="7919735" y="2370253"/>
            <a:ext cx="184197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площадки 19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>
            <a:hlinkClick r:id="rId19" action="ppaction://hlinksldjump"/>
            <a:extLst>
              <a:ext uri="{FF2B5EF4-FFF2-40B4-BE49-F238E27FC236}">
                <a16:creationId xmlns:a16="http://schemas.microsoft.com/office/drawing/2014/main" xmlns="" id="{30167278-D764-DCFC-2F5E-16D4076AD1D6}"/>
              </a:ext>
            </a:extLst>
          </p:cNvPr>
          <p:cNvSpPr/>
          <p:nvPr/>
        </p:nvSpPr>
        <p:spPr>
          <a:xfrm>
            <a:off x="7306160" y="2737811"/>
            <a:ext cx="2414306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>
            <a:hlinkClick r:id="" action="ppaction://noaction"/>
            <a:extLst>
              <a:ext uri="{FF2B5EF4-FFF2-40B4-BE49-F238E27FC236}">
                <a16:creationId xmlns:a16="http://schemas.microsoft.com/office/drawing/2014/main" xmlns="" id="{C5F7063F-CAAD-7F9A-7DB5-AB1DA07FCC1E}"/>
              </a:ext>
            </a:extLst>
          </p:cNvPr>
          <p:cNvSpPr/>
          <p:nvPr/>
        </p:nvSpPr>
        <p:spPr>
          <a:xfrm>
            <a:off x="3939734" y="3105264"/>
            <a:ext cx="159492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>
            <a:hlinkClick r:id="rId20" action="ppaction://hlinksldjump"/>
            <a:extLst>
              <a:ext uri="{FF2B5EF4-FFF2-40B4-BE49-F238E27FC236}">
                <a16:creationId xmlns:a16="http://schemas.microsoft.com/office/drawing/2014/main" xmlns="" id="{9C10948B-9597-D731-360F-BF2BC1F5DD42}"/>
              </a:ext>
            </a:extLst>
          </p:cNvPr>
          <p:cNvSpPr/>
          <p:nvPr/>
        </p:nvSpPr>
        <p:spPr>
          <a:xfrm>
            <a:off x="5624148" y="3101213"/>
            <a:ext cx="2985649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 по корректировке мер поддержки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hlinkClick r:id="rId21" action="ppaction://hlinksldjump"/>
            <a:extLst>
              <a:ext uri="{FF2B5EF4-FFF2-40B4-BE49-F238E27FC236}">
                <a16:creationId xmlns:a16="http://schemas.microsoft.com/office/drawing/2014/main" xmlns="" id="{47CB25E6-C738-DA08-23FB-0FEDD7D0C73A}"/>
              </a:ext>
            </a:extLst>
          </p:cNvPr>
          <p:cNvSpPr/>
          <p:nvPr/>
        </p:nvSpPr>
        <p:spPr>
          <a:xfrm>
            <a:off x="8699290" y="3120457"/>
            <a:ext cx="980605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>
            <a:hlinkClick r:id="" action="ppaction://noaction"/>
            <a:extLst>
              <a:ext uri="{FF2B5EF4-FFF2-40B4-BE49-F238E27FC236}">
                <a16:creationId xmlns:a16="http://schemas.microsoft.com/office/drawing/2014/main" xmlns="" id="{B22060BD-0659-5DA3-652D-FDD80C7D6AFD}"/>
              </a:ext>
            </a:extLst>
          </p:cNvPr>
          <p:cNvSpPr/>
          <p:nvPr/>
        </p:nvSpPr>
        <p:spPr>
          <a:xfrm>
            <a:off x="626294" y="3113462"/>
            <a:ext cx="324599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диагностическая карта по работе с инвесторами 25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hlinkClick r:id="rId22" action="ppaction://hlinksldjump"/>
            <a:extLst>
              <a:ext uri="{FF2B5EF4-FFF2-40B4-BE49-F238E27FC236}">
                <a16:creationId xmlns:a16="http://schemas.microsoft.com/office/drawing/2014/main" xmlns="" id="{2029B849-BBFE-D583-1092-C2F3C544AF93}"/>
              </a:ext>
            </a:extLst>
          </p:cNvPr>
          <p:cNvSpPr/>
          <p:nvPr/>
        </p:nvSpPr>
        <p:spPr>
          <a:xfrm>
            <a:off x="630266" y="2741986"/>
            <a:ext cx="190315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резиденты ТОР «СЕВЕРСК» 20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hlinkClick r:id="rId23" action="ppaction://hlinksldjump"/>
            <a:extLst>
              <a:ext uri="{FF2B5EF4-FFF2-40B4-BE49-F238E27FC236}">
                <a16:creationId xmlns:a16="http://schemas.microsoft.com/office/drawing/2014/main" xmlns="" id="{795F0490-A705-4B6C-7CFA-B866052CC901}"/>
              </a:ext>
            </a:extLst>
          </p:cNvPr>
          <p:cNvSpPr/>
          <p:nvPr/>
        </p:nvSpPr>
        <p:spPr>
          <a:xfrm>
            <a:off x="5359802" y="2370253"/>
            <a:ext cx="1841976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специализация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ЗАТО СЕВЕРСК</a:t>
            </a:r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82AD1CC4-F5F3-D50B-AD27-5325F86B9A2D}"/>
              </a:ext>
            </a:extLst>
          </p:cNvPr>
          <p:cNvSpPr/>
          <p:nvPr/>
        </p:nvSpPr>
        <p:spPr>
          <a:xfrm>
            <a:off x="7613351" y="158307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НАИМЕНОВАНИЕ ВАШЕЙ ОБЛАСТИ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7FD2F0FA-09C3-9ABB-A3C2-00048CBF7399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2" name="Рисунок 11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D9C47C07-ACA0-6293-9163-EA2AD7F67EB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185650" y="224205"/>
            <a:ext cx="434709" cy="5687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9FA224B-9BC2-5081-3E3B-A8535B72A299}"/>
              </a:ext>
            </a:extLst>
          </p:cNvPr>
          <p:cNvSpPr txBox="1"/>
          <p:nvPr/>
        </p:nvSpPr>
        <p:spPr>
          <a:xfrm>
            <a:off x="9290859" y="459640"/>
            <a:ext cx="2242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xmlns="" id="{F35A2E48-CBA7-81AD-1A95-7B102E7F945B}"/>
              </a:ext>
            </a:extLst>
          </p:cNvPr>
          <p:cNvSpPr/>
          <p:nvPr/>
        </p:nvSpPr>
        <p:spPr>
          <a:xfrm>
            <a:off x="7613351" y="158307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Томская область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xmlns="" id="{F5C67211-303C-B1E1-A395-221ED7DB4133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054" y="200297"/>
            <a:ext cx="540802" cy="62701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626294" y="6608056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АДМИНИСТРАЦИЕЙ ЗАТО СЕВЕРСК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6294" y="3699129"/>
            <a:ext cx="661936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 «ГОРОДСКОЙ ОКРУГ ЗАТО СЕВЕРСК» (ЗАТО СЕВЕРСК)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03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D49A0D2-0039-5241-13CE-AA046594A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EBCFC9-2094-4D30-5E88-AD2AAC9910B5}"/>
              </a:ext>
            </a:extLst>
          </p:cNvPr>
          <p:cNvSpPr txBox="1"/>
          <p:nvPr/>
        </p:nvSpPr>
        <p:spPr>
          <a:xfrm>
            <a:off x="627017" y="497753"/>
            <a:ext cx="482087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РЕЗИДЕНТЫ ТОР «СЕВЕРСК»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47F25DC1-0EF0-8FCE-EC12-BF13D24215FF}"/>
              </a:ext>
            </a:extLst>
          </p:cNvPr>
          <p:cNvSpPr/>
          <p:nvPr/>
        </p:nvSpPr>
        <p:spPr>
          <a:xfrm>
            <a:off x="627017" y="163628"/>
            <a:ext cx="147610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E161D04-B6AE-6DB3-3015-74CAE5E9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627017" y="6617618"/>
            <a:ext cx="269323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ЗАТО СЕВЕРСК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3EAFEBC7-2830-43F8-97D4-BA5F0AED04A9}"/>
              </a:ext>
            </a:extLst>
          </p:cNvPr>
          <p:cNvGrpSpPr/>
          <p:nvPr/>
        </p:nvGrpSpPr>
        <p:grpSpPr>
          <a:xfrm>
            <a:off x="627017" y="942183"/>
            <a:ext cx="3785592" cy="5471682"/>
            <a:chOff x="627018" y="1084554"/>
            <a:chExt cx="3785592" cy="5433135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88F7DE7D-9E97-435E-B91D-474CAB75C53E}"/>
                </a:ext>
              </a:extLst>
            </p:cNvPr>
            <p:cNvSpPr/>
            <p:nvPr/>
          </p:nvSpPr>
          <p:spPr>
            <a:xfrm>
              <a:off x="627018" y="1084554"/>
              <a:ext cx="3785592" cy="5433135"/>
            </a:xfrm>
            <a:prstGeom prst="rect">
              <a:avLst/>
            </a:prstGeom>
            <a:noFill/>
          </p:spPr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xmlns="" id="{D2234945-E3BE-4CF6-A529-8914C0289298}"/>
                </a:ext>
              </a:extLst>
            </p:cNvPr>
            <p:cNvSpPr/>
            <p:nvPr/>
          </p:nvSpPr>
          <p:spPr>
            <a:xfrm>
              <a:off x="627018" y="1084554"/>
              <a:ext cx="3785592" cy="195997"/>
            </a:xfrm>
            <a:custGeom>
              <a:avLst/>
              <a:gdLst>
                <a:gd name="connsiteX0" fmla="*/ 0 w 3785592"/>
                <a:gd name="connsiteY0" fmla="*/ 32667 h 195997"/>
                <a:gd name="connsiteX1" fmla="*/ 32667 w 3785592"/>
                <a:gd name="connsiteY1" fmla="*/ 0 h 195997"/>
                <a:gd name="connsiteX2" fmla="*/ 3752925 w 3785592"/>
                <a:gd name="connsiteY2" fmla="*/ 0 h 195997"/>
                <a:gd name="connsiteX3" fmla="*/ 3785592 w 3785592"/>
                <a:gd name="connsiteY3" fmla="*/ 32667 h 195997"/>
                <a:gd name="connsiteX4" fmla="*/ 3785592 w 3785592"/>
                <a:gd name="connsiteY4" fmla="*/ 163330 h 195997"/>
                <a:gd name="connsiteX5" fmla="*/ 3752925 w 3785592"/>
                <a:gd name="connsiteY5" fmla="*/ 195997 h 195997"/>
                <a:gd name="connsiteX6" fmla="*/ 32667 w 3785592"/>
                <a:gd name="connsiteY6" fmla="*/ 195997 h 195997"/>
                <a:gd name="connsiteX7" fmla="*/ 0 w 3785592"/>
                <a:gd name="connsiteY7" fmla="*/ 163330 h 195997"/>
                <a:gd name="connsiteX8" fmla="*/ 0 w 3785592"/>
                <a:gd name="connsiteY8" fmla="*/ 32667 h 19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592" h="195997">
                  <a:moveTo>
                    <a:pt x="0" y="32667"/>
                  </a:moveTo>
                  <a:cubicBezTo>
                    <a:pt x="0" y="14626"/>
                    <a:pt x="14626" y="0"/>
                    <a:pt x="32667" y="0"/>
                  </a:cubicBezTo>
                  <a:lnTo>
                    <a:pt x="3752925" y="0"/>
                  </a:lnTo>
                  <a:cubicBezTo>
                    <a:pt x="3770966" y="0"/>
                    <a:pt x="3785592" y="14626"/>
                    <a:pt x="3785592" y="32667"/>
                  </a:cubicBezTo>
                  <a:lnTo>
                    <a:pt x="3785592" y="163330"/>
                  </a:lnTo>
                  <a:cubicBezTo>
                    <a:pt x="3785592" y="181371"/>
                    <a:pt x="3770966" y="195997"/>
                    <a:pt x="3752925" y="195997"/>
                  </a:cubicBezTo>
                  <a:lnTo>
                    <a:pt x="32667" y="195997"/>
                  </a:lnTo>
                  <a:cubicBezTo>
                    <a:pt x="14626" y="195997"/>
                    <a:pt x="0" y="181371"/>
                    <a:pt x="0" y="163330"/>
                  </a:cubicBezTo>
                  <a:lnTo>
                    <a:pt x="0" y="32667"/>
                  </a:lnTo>
                  <a:close/>
                </a:path>
              </a:pathLst>
            </a:custGeom>
            <a:solidFill>
              <a:srgbClr val="4756A0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58" tIns="43858" rIns="43858" bIns="43858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НАИМЕНОВАНИЕ КОМПАНИИ</a:t>
              </a:r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xmlns="" id="{1239A986-7BCC-4622-AE2B-A73F098F6693}"/>
                </a:ext>
              </a:extLst>
            </p:cNvPr>
            <p:cNvSpPr/>
            <p:nvPr/>
          </p:nvSpPr>
          <p:spPr>
            <a:xfrm>
              <a:off x="627018" y="1295029"/>
              <a:ext cx="3785592" cy="195997"/>
            </a:xfrm>
            <a:custGeom>
              <a:avLst/>
              <a:gdLst>
                <a:gd name="connsiteX0" fmla="*/ 0 w 3785592"/>
                <a:gd name="connsiteY0" fmla="*/ 32667 h 195997"/>
                <a:gd name="connsiteX1" fmla="*/ 32667 w 3785592"/>
                <a:gd name="connsiteY1" fmla="*/ 0 h 195997"/>
                <a:gd name="connsiteX2" fmla="*/ 3752925 w 3785592"/>
                <a:gd name="connsiteY2" fmla="*/ 0 h 195997"/>
                <a:gd name="connsiteX3" fmla="*/ 3785592 w 3785592"/>
                <a:gd name="connsiteY3" fmla="*/ 32667 h 195997"/>
                <a:gd name="connsiteX4" fmla="*/ 3785592 w 3785592"/>
                <a:gd name="connsiteY4" fmla="*/ 163330 h 195997"/>
                <a:gd name="connsiteX5" fmla="*/ 3752925 w 3785592"/>
                <a:gd name="connsiteY5" fmla="*/ 195997 h 195997"/>
                <a:gd name="connsiteX6" fmla="*/ 32667 w 3785592"/>
                <a:gd name="connsiteY6" fmla="*/ 195997 h 195997"/>
                <a:gd name="connsiteX7" fmla="*/ 0 w 3785592"/>
                <a:gd name="connsiteY7" fmla="*/ 163330 h 195997"/>
                <a:gd name="connsiteX8" fmla="*/ 0 w 3785592"/>
                <a:gd name="connsiteY8" fmla="*/ 32667 h 19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592" h="195997">
                  <a:moveTo>
                    <a:pt x="0" y="32667"/>
                  </a:moveTo>
                  <a:cubicBezTo>
                    <a:pt x="0" y="14626"/>
                    <a:pt x="14626" y="0"/>
                    <a:pt x="32667" y="0"/>
                  </a:cubicBezTo>
                  <a:lnTo>
                    <a:pt x="3752925" y="0"/>
                  </a:lnTo>
                  <a:cubicBezTo>
                    <a:pt x="3770966" y="0"/>
                    <a:pt x="3785592" y="14626"/>
                    <a:pt x="3785592" y="32667"/>
                  </a:cubicBezTo>
                  <a:lnTo>
                    <a:pt x="3785592" y="163330"/>
                  </a:lnTo>
                  <a:cubicBezTo>
                    <a:pt x="3785592" y="181371"/>
                    <a:pt x="3770966" y="195997"/>
                    <a:pt x="3752925" y="195997"/>
                  </a:cubicBezTo>
                  <a:lnTo>
                    <a:pt x="32667" y="195997"/>
                  </a:lnTo>
                  <a:cubicBezTo>
                    <a:pt x="14626" y="195997"/>
                    <a:pt x="0" y="181371"/>
                    <a:pt x="0" y="163330"/>
                  </a:cubicBezTo>
                  <a:lnTo>
                    <a:pt x="0" y="32667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58" tIns="43858" rIns="43858" bIns="43858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1. ООО НПК «ВАБ-70»</a:t>
              </a:r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xmlns="" id="{A89AABB4-A8F6-427D-A8C2-E90852677467}"/>
                </a:ext>
              </a:extLst>
            </p:cNvPr>
            <p:cNvSpPr/>
            <p:nvPr/>
          </p:nvSpPr>
          <p:spPr>
            <a:xfrm>
              <a:off x="627018" y="1504428"/>
              <a:ext cx="3785592" cy="195997"/>
            </a:xfrm>
            <a:custGeom>
              <a:avLst/>
              <a:gdLst>
                <a:gd name="connsiteX0" fmla="*/ 0 w 3785592"/>
                <a:gd name="connsiteY0" fmla="*/ 32667 h 195997"/>
                <a:gd name="connsiteX1" fmla="*/ 32667 w 3785592"/>
                <a:gd name="connsiteY1" fmla="*/ 0 h 195997"/>
                <a:gd name="connsiteX2" fmla="*/ 3752925 w 3785592"/>
                <a:gd name="connsiteY2" fmla="*/ 0 h 195997"/>
                <a:gd name="connsiteX3" fmla="*/ 3785592 w 3785592"/>
                <a:gd name="connsiteY3" fmla="*/ 32667 h 195997"/>
                <a:gd name="connsiteX4" fmla="*/ 3785592 w 3785592"/>
                <a:gd name="connsiteY4" fmla="*/ 163330 h 195997"/>
                <a:gd name="connsiteX5" fmla="*/ 3752925 w 3785592"/>
                <a:gd name="connsiteY5" fmla="*/ 195997 h 195997"/>
                <a:gd name="connsiteX6" fmla="*/ 32667 w 3785592"/>
                <a:gd name="connsiteY6" fmla="*/ 195997 h 195997"/>
                <a:gd name="connsiteX7" fmla="*/ 0 w 3785592"/>
                <a:gd name="connsiteY7" fmla="*/ 163330 h 195997"/>
                <a:gd name="connsiteX8" fmla="*/ 0 w 3785592"/>
                <a:gd name="connsiteY8" fmla="*/ 32667 h 19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592" h="195997">
                  <a:moveTo>
                    <a:pt x="0" y="32667"/>
                  </a:moveTo>
                  <a:cubicBezTo>
                    <a:pt x="0" y="14626"/>
                    <a:pt x="14626" y="0"/>
                    <a:pt x="32667" y="0"/>
                  </a:cubicBezTo>
                  <a:lnTo>
                    <a:pt x="3752925" y="0"/>
                  </a:lnTo>
                  <a:cubicBezTo>
                    <a:pt x="3770966" y="0"/>
                    <a:pt x="3785592" y="14626"/>
                    <a:pt x="3785592" y="32667"/>
                  </a:cubicBezTo>
                  <a:lnTo>
                    <a:pt x="3785592" y="163330"/>
                  </a:lnTo>
                  <a:cubicBezTo>
                    <a:pt x="3785592" y="181371"/>
                    <a:pt x="3770966" y="195997"/>
                    <a:pt x="3752925" y="195997"/>
                  </a:cubicBezTo>
                  <a:lnTo>
                    <a:pt x="32667" y="195997"/>
                  </a:lnTo>
                  <a:cubicBezTo>
                    <a:pt x="14626" y="195997"/>
                    <a:pt x="0" y="181371"/>
                    <a:pt x="0" y="163330"/>
                  </a:cubicBezTo>
                  <a:lnTo>
                    <a:pt x="0" y="32667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58" tIns="43858" rIns="43858" bIns="43858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2. ООО «Сибирский титан»</a:t>
              </a:r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xmlns="" id="{A79985A3-B78C-455B-99A1-A6DC9D69C6D9}"/>
                </a:ext>
              </a:extLst>
            </p:cNvPr>
            <p:cNvSpPr/>
            <p:nvPr/>
          </p:nvSpPr>
          <p:spPr>
            <a:xfrm>
              <a:off x="627018" y="1713828"/>
              <a:ext cx="3785592" cy="195997"/>
            </a:xfrm>
            <a:custGeom>
              <a:avLst/>
              <a:gdLst>
                <a:gd name="connsiteX0" fmla="*/ 0 w 3785592"/>
                <a:gd name="connsiteY0" fmla="*/ 32667 h 195997"/>
                <a:gd name="connsiteX1" fmla="*/ 32667 w 3785592"/>
                <a:gd name="connsiteY1" fmla="*/ 0 h 195997"/>
                <a:gd name="connsiteX2" fmla="*/ 3752925 w 3785592"/>
                <a:gd name="connsiteY2" fmla="*/ 0 h 195997"/>
                <a:gd name="connsiteX3" fmla="*/ 3785592 w 3785592"/>
                <a:gd name="connsiteY3" fmla="*/ 32667 h 195997"/>
                <a:gd name="connsiteX4" fmla="*/ 3785592 w 3785592"/>
                <a:gd name="connsiteY4" fmla="*/ 163330 h 195997"/>
                <a:gd name="connsiteX5" fmla="*/ 3752925 w 3785592"/>
                <a:gd name="connsiteY5" fmla="*/ 195997 h 195997"/>
                <a:gd name="connsiteX6" fmla="*/ 32667 w 3785592"/>
                <a:gd name="connsiteY6" fmla="*/ 195997 h 195997"/>
                <a:gd name="connsiteX7" fmla="*/ 0 w 3785592"/>
                <a:gd name="connsiteY7" fmla="*/ 163330 h 195997"/>
                <a:gd name="connsiteX8" fmla="*/ 0 w 3785592"/>
                <a:gd name="connsiteY8" fmla="*/ 32667 h 19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592" h="195997">
                  <a:moveTo>
                    <a:pt x="0" y="32667"/>
                  </a:moveTo>
                  <a:cubicBezTo>
                    <a:pt x="0" y="14626"/>
                    <a:pt x="14626" y="0"/>
                    <a:pt x="32667" y="0"/>
                  </a:cubicBezTo>
                  <a:lnTo>
                    <a:pt x="3752925" y="0"/>
                  </a:lnTo>
                  <a:cubicBezTo>
                    <a:pt x="3770966" y="0"/>
                    <a:pt x="3785592" y="14626"/>
                    <a:pt x="3785592" y="32667"/>
                  </a:cubicBezTo>
                  <a:lnTo>
                    <a:pt x="3785592" y="163330"/>
                  </a:lnTo>
                  <a:cubicBezTo>
                    <a:pt x="3785592" y="181371"/>
                    <a:pt x="3770966" y="195997"/>
                    <a:pt x="3752925" y="195997"/>
                  </a:cubicBezTo>
                  <a:lnTo>
                    <a:pt x="32667" y="195997"/>
                  </a:lnTo>
                  <a:cubicBezTo>
                    <a:pt x="14626" y="195997"/>
                    <a:pt x="0" y="181371"/>
                    <a:pt x="0" y="163330"/>
                  </a:cubicBezTo>
                  <a:lnTo>
                    <a:pt x="0" y="32667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58" tIns="43858" rIns="43858" bIns="43858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3. ООО «МК-Полимер»</a:t>
              </a:r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xmlns="" id="{3DD370DC-9005-4E10-AC7A-8174A8E9DEE1}"/>
                </a:ext>
              </a:extLst>
            </p:cNvPr>
            <p:cNvSpPr/>
            <p:nvPr/>
          </p:nvSpPr>
          <p:spPr>
            <a:xfrm>
              <a:off x="627018" y="1923227"/>
              <a:ext cx="3785592" cy="195997"/>
            </a:xfrm>
            <a:custGeom>
              <a:avLst/>
              <a:gdLst>
                <a:gd name="connsiteX0" fmla="*/ 0 w 3785592"/>
                <a:gd name="connsiteY0" fmla="*/ 32667 h 195997"/>
                <a:gd name="connsiteX1" fmla="*/ 32667 w 3785592"/>
                <a:gd name="connsiteY1" fmla="*/ 0 h 195997"/>
                <a:gd name="connsiteX2" fmla="*/ 3752925 w 3785592"/>
                <a:gd name="connsiteY2" fmla="*/ 0 h 195997"/>
                <a:gd name="connsiteX3" fmla="*/ 3785592 w 3785592"/>
                <a:gd name="connsiteY3" fmla="*/ 32667 h 195997"/>
                <a:gd name="connsiteX4" fmla="*/ 3785592 w 3785592"/>
                <a:gd name="connsiteY4" fmla="*/ 163330 h 195997"/>
                <a:gd name="connsiteX5" fmla="*/ 3752925 w 3785592"/>
                <a:gd name="connsiteY5" fmla="*/ 195997 h 195997"/>
                <a:gd name="connsiteX6" fmla="*/ 32667 w 3785592"/>
                <a:gd name="connsiteY6" fmla="*/ 195997 h 195997"/>
                <a:gd name="connsiteX7" fmla="*/ 0 w 3785592"/>
                <a:gd name="connsiteY7" fmla="*/ 163330 h 195997"/>
                <a:gd name="connsiteX8" fmla="*/ 0 w 3785592"/>
                <a:gd name="connsiteY8" fmla="*/ 32667 h 19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592" h="195997">
                  <a:moveTo>
                    <a:pt x="0" y="32667"/>
                  </a:moveTo>
                  <a:cubicBezTo>
                    <a:pt x="0" y="14626"/>
                    <a:pt x="14626" y="0"/>
                    <a:pt x="32667" y="0"/>
                  </a:cubicBezTo>
                  <a:lnTo>
                    <a:pt x="3752925" y="0"/>
                  </a:lnTo>
                  <a:cubicBezTo>
                    <a:pt x="3770966" y="0"/>
                    <a:pt x="3785592" y="14626"/>
                    <a:pt x="3785592" y="32667"/>
                  </a:cubicBezTo>
                  <a:lnTo>
                    <a:pt x="3785592" y="163330"/>
                  </a:lnTo>
                  <a:cubicBezTo>
                    <a:pt x="3785592" y="181371"/>
                    <a:pt x="3770966" y="195997"/>
                    <a:pt x="3752925" y="195997"/>
                  </a:cubicBezTo>
                  <a:lnTo>
                    <a:pt x="32667" y="195997"/>
                  </a:lnTo>
                  <a:cubicBezTo>
                    <a:pt x="14626" y="195997"/>
                    <a:pt x="0" y="181371"/>
                    <a:pt x="0" y="163330"/>
                  </a:cubicBezTo>
                  <a:lnTo>
                    <a:pt x="0" y="32667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58" tIns="43858" rIns="43858" bIns="43858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4. ООО «</a:t>
              </a:r>
              <a:r>
                <a:rPr lang="ru-RU" sz="9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ТомскАзот</a:t>
              </a: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10487D0A-BC59-4F03-82ED-E662940F1C91}"/>
                </a:ext>
              </a:extLst>
            </p:cNvPr>
            <p:cNvSpPr/>
            <p:nvPr/>
          </p:nvSpPr>
          <p:spPr>
            <a:xfrm>
              <a:off x="627018" y="2132626"/>
              <a:ext cx="3785592" cy="195997"/>
            </a:xfrm>
            <a:custGeom>
              <a:avLst/>
              <a:gdLst>
                <a:gd name="connsiteX0" fmla="*/ 0 w 3785592"/>
                <a:gd name="connsiteY0" fmla="*/ 32667 h 195997"/>
                <a:gd name="connsiteX1" fmla="*/ 32667 w 3785592"/>
                <a:gd name="connsiteY1" fmla="*/ 0 h 195997"/>
                <a:gd name="connsiteX2" fmla="*/ 3752925 w 3785592"/>
                <a:gd name="connsiteY2" fmla="*/ 0 h 195997"/>
                <a:gd name="connsiteX3" fmla="*/ 3785592 w 3785592"/>
                <a:gd name="connsiteY3" fmla="*/ 32667 h 195997"/>
                <a:gd name="connsiteX4" fmla="*/ 3785592 w 3785592"/>
                <a:gd name="connsiteY4" fmla="*/ 163330 h 195997"/>
                <a:gd name="connsiteX5" fmla="*/ 3752925 w 3785592"/>
                <a:gd name="connsiteY5" fmla="*/ 195997 h 195997"/>
                <a:gd name="connsiteX6" fmla="*/ 32667 w 3785592"/>
                <a:gd name="connsiteY6" fmla="*/ 195997 h 195997"/>
                <a:gd name="connsiteX7" fmla="*/ 0 w 3785592"/>
                <a:gd name="connsiteY7" fmla="*/ 163330 h 195997"/>
                <a:gd name="connsiteX8" fmla="*/ 0 w 3785592"/>
                <a:gd name="connsiteY8" fmla="*/ 32667 h 19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592" h="195997">
                  <a:moveTo>
                    <a:pt x="0" y="32667"/>
                  </a:moveTo>
                  <a:cubicBezTo>
                    <a:pt x="0" y="14626"/>
                    <a:pt x="14626" y="0"/>
                    <a:pt x="32667" y="0"/>
                  </a:cubicBezTo>
                  <a:lnTo>
                    <a:pt x="3752925" y="0"/>
                  </a:lnTo>
                  <a:cubicBezTo>
                    <a:pt x="3770966" y="0"/>
                    <a:pt x="3785592" y="14626"/>
                    <a:pt x="3785592" y="32667"/>
                  </a:cubicBezTo>
                  <a:lnTo>
                    <a:pt x="3785592" y="163330"/>
                  </a:lnTo>
                  <a:cubicBezTo>
                    <a:pt x="3785592" y="181371"/>
                    <a:pt x="3770966" y="195997"/>
                    <a:pt x="3752925" y="195997"/>
                  </a:cubicBezTo>
                  <a:lnTo>
                    <a:pt x="32667" y="195997"/>
                  </a:lnTo>
                  <a:cubicBezTo>
                    <a:pt x="14626" y="195997"/>
                    <a:pt x="0" y="181371"/>
                    <a:pt x="0" y="163330"/>
                  </a:cubicBezTo>
                  <a:lnTo>
                    <a:pt x="0" y="32667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58" tIns="43858" rIns="43858" bIns="43858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5. ООО «</a:t>
              </a:r>
              <a:r>
                <a:rPr lang="ru-RU" sz="9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Северсккабель</a:t>
              </a: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xmlns="" id="{57CB082A-75D9-406B-91ED-9B22D2B846C5}"/>
                </a:ext>
              </a:extLst>
            </p:cNvPr>
            <p:cNvSpPr/>
            <p:nvPr/>
          </p:nvSpPr>
          <p:spPr>
            <a:xfrm>
              <a:off x="627018" y="2342026"/>
              <a:ext cx="3785592" cy="195997"/>
            </a:xfrm>
            <a:custGeom>
              <a:avLst/>
              <a:gdLst>
                <a:gd name="connsiteX0" fmla="*/ 0 w 3785592"/>
                <a:gd name="connsiteY0" fmla="*/ 32667 h 195997"/>
                <a:gd name="connsiteX1" fmla="*/ 32667 w 3785592"/>
                <a:gd name="connsiteY1" fmla="*/ 0 h 195997"/>
                <a:gd name="connsiteX2" fmla="*/ 3752925 w 3785592"/>
                <a:gd name="connsiteY2" fmla="*/ 0 h 195997"/>
                <a:gd name="connsiteX3" fmla="*/ 3785592 w 3785592"/>
                <a:gd name="connsiteY3" fmla="*/ 32667 h 195997"/>
                <a:gd name="connsiteX4" fmla="*/ 3785592 w 3785592"/>
                <a:gd name="connsiteY4" fmla="*/ 163330 h 195997"/>
                <a:gd name="connsiteX5" fmla="*/ 3752925 w 3785592"/>
                <a:gd name="connsiteY5" fmla="*/ 195997 h 195997"/>
                <a:gd name="connsiteX6" fmla="*/ 32667 w 3785592"/>
                <a:gd name="connsiteY6" fmla="*/ 195997 h 195997"/>
                <a:gd name="connsiteX7" fmla="*/ 0 w 3785592"/>
                <a:gd name="connsiteY7" fmla="*/ 163330 h 195997"/>
                <a:gd name="connsiteX8" fmla="*/ 0 w 3785592"/>
                <a:gd name="connsiteY8" fmla="*/ 32667 h 19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592" h="195997">
                  <a:moveTo>
                    <a:pt x="0" y="32667"/>
                  </a:moveTo>
                  <a:cubicBezTo>
                    <a:pt x="0" y="14626"/>
                    <a:pt x="14626" y="0"/>
                    <a:pt x="32667" y="0"/>
                  </a:cubicBezTo>
                  <a:lnTo>
                    <a:pt x="3752925" y="0"/>
                  </a:lnTo>
                  <a:cubicBezTo>
                    <a:pt x="3770966" y="0"/>
                    <a:pt x="3785592" y="14626"/>
                    <a:pt x="3785592" y="32667"/>
                  </a:cubicBezTo>
                  <a:lnTo>
                    <a:pt x="3785592" y="163330"/>
                  </a:lnTo>
                  <a:cubicBezTo>
                    <a:pt x="3785592" y="181371"/>
                    <a:pt x="3770966" y="195997"/>
                    <a:pt x="3752925" y="195997"/>
                  </a:cubicBezTo>
                  <a:lnTo>
                    <a:pt x="32667" y="195997"/>
                  </a:lnTo>
                  <a:cubicBezTo>
                    <a:pt x="14626" y="195997"/>
                    <a:pt x="0" y="181371"/>
                    <a:pt x="0" y="163330"/>
                  </a:cubicBezTo>
                  <a:lnTo>
                    <a:pt x="0" y="32667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58" tIns="43858" rIns="43858" bIns="43858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6. ООО ПСК «</a:t>
              </a:r>
              <a:r>
                <a:rPr lang="ru-RU" sz="9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Томбат</a:t>
              </a: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xmlns="" id="{86173DED-E1FD-47C5-96F6-4BC2E02B028F}"/>
                </a:ext>
              </a:extLst>
            </p:cNvPr>
            <p:cNvSpPr/>
            <p:nvPr/>
          </p:nvSpPr>
          <p:spPr>
            <a:xfrm>
              <a:off x="627018" y="2551425"/>
              <a:ext cx="3785592" cy="195997"/>
            </a:xfrm>
            <a:custGeom>
              <a:avLst/>
              <a:gdLst>
                <a:gd name="connsiteX0" fmla="*/ 0 w 3785592"/>
                <a:gd name="connsiteY0" fmla="*/ 32667 h 195997"/>
                <a:gd name="connsiteX1" fmla="*/ 32667 w 3785592"/>
                <a:gd name="connsiteY1" fmla="*/ 0 h 195997"/>
                <a:gd name="connsiteX2" fmla="*/ 3752925 w 3785592"/>
                <a:gd name="connsiteY2" fmla="*/ 0 h 195997"/>
                <a:gd name="connsiteX3" fmla="*/ 3785592 w 3785592"/>
                <a:gd name="connsiteY3" fmla="*/ 32667 h 195997"/>
                <a:gd name="connsiteX4" fmla="*/ 3785592 w 3785592"/>
                <a:gd name="connsiteY4" fmla="*/ 163330 h 195997"/>
                <a:gd name="connsiteX5" fmla="*/ 3752925 w 3785592"/>
                <a:gd name="connsiteY5" fmla="*/ 195997 h 195997"/>
                <a:gd name="connsiteX6" fmla="*/ 32667 w 3785592"/>
                <a:gd name="connsiteY6" fmla="*/ 195997 h 195997"/>
                <a:gd name="connsiteX7" fmla="*/ 0 w 3785592"/>
                <a:gd name="connsiteY7" fmla="*/ 163330 h 195997"/>
                <a:gd name="connsiteX8" fmla="*/ 0 w 3785592"/>
                <a:gd name="connsiteY8" fmla="*/ 32667 h 19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592" h="195997">
                  <a:moveTo>
                    <a:pt x="0" y="32667"/>
                  </a:moveTo>
                  <a:cubicBezTo>
                    <a:pt x="0" y="14626"/>
                    <a:pt x="14626" y="0"/>
                    <a:pt x="32667" y="0"/>
                  </a:cubicBezTo>
                  <a:lnTo>
                    <a:pt x="3752925" y="0"/>
                  </a:lnTo>
                  <a:cubicBezTo>
                    <a:pt x="3770966" y="0"/>
                    <a:pt x="3785592" y="14626"/>
                    <a:pt x="3785592" y="32667"/>
                  </a:cubicBezTo>
                  <a:lnTo>
                    <a:pt x="3785592" y="163330"/>
                  </a:lnTo>
                  <a:cubicBezTo>
                    <a:pt x="3785592" y="181371"/>
                    <a:pt x="3770966" y="195997"/>
                    <a:pt x="3752925" y="195997"/>
                  </a:cubicBezTo>
                  <a:lnTo>
                    <a:pt x="32667" y="195997"/>
                  </a:lnTo>
                  <a:cubicBezTo>
                    <a:pt x="14626" y="195997"/>
                    <a:pt x="0" y="181371"/>
                    <a:pt x="0" y="163330"/>
                  </a:cubicBezTo>
                  <a:lnTo>
                    <a:pt x="0" y="32667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58" tIns="43858" rIns="43858" bIns="43858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7. ООО «</a:t>
              </a:r>
              <a:r>
                <a:rPr lang="ru-RU" sz="9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СибРегионПромсервис</a:t>
              </a: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xmlns="" id="{6CDC74A1-0158-469A-B24A-5AA1C7FB9D2C}"/>
                </a:ext>
              </a:extLst>
            </p:cNvPr>
            <p:cNvSpPr/>
            <p:nvPr/>
          </p:nvSpPr>
          <p:spPr>
            <a:xfrm>
              <a:off x="627018" y="2760825"/>
              <a:ext cx="3785592" cy="195997"/>
            </a:xfrm>
            <a:custGeom>
              <a:avLst/>
              <a:gdLst>
                <a:gd name="connsiteX0" fmla="*/ 0 w 3785592"/>
                <a:gd name="connsiteY0" fmla="*/ 32667 h 195997"/>
                <a:gd name="connsiteX1" fmla="*/ 32667 w 3785592"/>
                <a:gd name="connsiteY1" fmla="*/ 0 h 195997"/>
                <a:gd name="connsiteX2" fmla="*/ 3752925 w 3785592"/>
                <a:gd name="connsiteY2" fmla="*/ 0 h 195997"/>
                <a:gd name="connsiteX3" fmla="*/ 3785592 w 3785592"/>
                <a:gd name="connsiteY3" fmla="*/ 32667 h 195997"/>
                <a:gd name="connsiteX4" fmla="*/ 3785592 w 3785592"/>
                <a:gd name="connsiteY4" fmla="*/ 163330 h 195997"/>
                <a:gd name="connsiteX5" fmla="*/ 3752925 w 3785592"/>
                <a:gd name="connsiteY5" fmla="*/ 195997 h 195997"/>
                <a:gd name="connsiteX6" fmla="*/ 32667 w 3785592"/>
                <a:gd name="connsiteY6" fmla="*/ 195997 h 195997"/>
                <a:gd name="connsiteX7" fmla="*/ 0 w 3785592"/>
                <a:gd name="connsiteY7" fmla="*/ 163330 h 195997"/>
                <a:gd name="connsiteX8" fmla="*/ 0 w 3785592"/>
                <a:gd name="connsiteY8" fmla="*/ 32667 h 19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592" h="195997">
                  <a:moveTo>
                    <a:pt x="0" y="32667"/>
                  </a:moveTo>
                  <a:cubicBezTo>
                    <a:pt x="0" y="14626"/>
                    <a:pt x="14626" y="0"/>
                    <a:pt x="32667" y="0"/>
                  </a:cubicBezTo>
                  <a:lnTo>
                    <a:pt x="3752925" y="0"/>
                  </a:lnTo>
                  <a:cubicBezTo>
                    <a:pt x="3770966" y="0"/>
                    <a:pt x="3785592" y="14626"/>
                    <a:pt x="3785592" y="32667"/>
                  </a:cubicBezTo>
                  <a:lnTo>
                    <a:pt x="3785592" y="163330"/>
                  </a:lnTo>
                  <a:cubicBezTo>
                    <a:pt x="3785592" y="181371"/>
                    <a:pt x="3770966" y="195997"/>
                    <a:pt x="3752925" y="195997"/>
                  </a:cubicBezTo>
                  <a:lnTo>
                    <a:pt x="32667" y="195997"/>
                  </a:lnTo>
                  <a:cubicBezTo>
                    <a:pt x="14626" y="195997"/>
                    <a:pt x="0" y="181371"/>
                    <a:pt x="0" y="163330"/>
                  </a:cubicBezTo>
                  <a:lnTo>
                    <a:pt x="0" y="32667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58" tIns="43858" rIns="43858" bIns="43858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8. ООО «ПМП «Радиан»</a:t>
              </a: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xmlns="" id="{1F408F46-A120-4CBA-A89D-04F242A6FB79}"/>
                </a:ext>
              </a:extLst>
            </p:cNvPr>
            <p:cNvSpPr/>
            <p:nvPr/>
          </p:nvSpPr>
          <p:spPr>
            <a:xfrm>
              <a:off x="627018" y="2970224"/>
              <a:ext cx="3785592" cy="195997"/>
            </a:xfrm>
            <a:custGeom>
              <a:avLst/>
              <a:gdLst>
                <a:gd name="connsiteX0" fmla="*/ 0 w 3785592"/>
                <a:gd name="connsiteY0" fmla="*/ 32667 h 195997"/>
                <a:gd name="connsiteX1" fmla="*/ 32667 w 3785592"/>
                <a:gd name="connsiteY1" fmla="*/ 0 h 195997"/>
                <a:gd name="connsiteX2" fmla="*/ 3752925 w 3785592"/>
                <a:gd name="connsiteY2" fmla="*/ 0 h 195997"/>
                <a:gd name="connsiteX3" fmla="*/ 3785592 w 3785592"/>
                <a:gd name="connsiteY3" fmla="*/ 32667 h 195997"/>
                <a:gd name="connsiteX4" fmla="*/ 3785592 w 3785592"/>
                <a:gd name="connsiteY4" fmla="*/ 163330 h 195997"/>
                <a:gd name="connsiteX5" fmla="*/ 3752925 w 3785592"/>
                <a:gd name="connsiteY5" fmla="*/ 195997 h 195997"/>
                <a:gd name="connsiteX6" fmla="*/ 32667 w 3785592"/>
                <a:gd name="connsiteY6" fmla="*/ 195997 h 195997"/>
                <a:gd name="connsiteX7" fmla="*/ 0 w 3785592"/>
                <a:gd name="connsiteY7" fmla="*/ 163330 h 195997"/>
                <a:gd name="connsiteX8" fmla="*/ 0 w 3785592"/>
                <a:gd name="connsiteY8" fmla="*/ 32667 h 19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592" h="195997">
                  <a:moveTo>
                    <a:pt x="0" y="32667"/>
                  </a:moveTo>
                  <a:cubicBezTo>
                    <a:pt x="0" y="14626"/>
                    <a:pt x="14626" y="0"/>
                    <a:pt x="32667" y="0"/>
                  </a:cubicBezTo>
                  <a:lnTo>
                    <a:pt x="3752925" y="0"/>
                  </a:lnTo>
                  <a:cubicBezTo>
                    <a:pt x="3770966" y="0"/>
                    <a:pt x="3785592" y="14626"/>
                    <a:pt x="3785592" y="32667"/>
                  </a:cubicBezTo>
                  <a:lnTo>
                    <a:pt x="3785592" y="163330"/>
                  </a:lnTo>
                  <a:cubicBezTo>
                    <a:pt x="3785592" y="181371"/>
                    <a:pt x="3770966" y="195997"/>
                    <a:pt x="3752925" y="195997"/>
                  </a:cubicBezTo>
                  <a:lnTo>
                    <a:pt x="32667" y="195997"/>
                  </a:lnTo>
                  <a:cubicBezTo>
                    <a:pt x="14626" y="195997"/>
                    <a:pt x="0" y="181371"/>
                    <a:pt x="0" y="163330"/>
                  </a:cubicBezTo>
                  <a:lnTo>
                    <a:pt x="0" y="32667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58" tIns="43858" rIns="43858" bIns="43858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9. ООО «</a:t>
              </a:r>
              <a:r>
                <a:rPr lang="ru-RU" sz="9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СеверскРемМонтаж</a:t>
              </a: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xmlns="" id="{4DC1737D-DCC6-490E-B55D-4D012F66FF76}"/>
                </a:ext>
              </a:extLst>
            </p:cNvPr>
            <p:cNvSpPr/>
            <p:nvPr/>
          </p:nvSpPr>
          <p:spPr>
            <a:xfrm>
              <a:off x="627018" y="3179624"/>
              <a:ext cx="3785592" cy="195997"/>
            </a:xfrm>
            <a:custGeom>
              <a:avLst/>
              <a:gdLst>
                <a:gd name="connsiteX0" fmla="*/ 0 w 3785592"/>
                <a:gd name="connsiteY0" fmla="*/ 32667 h 195997"/>
                <a:gd name="connsiteX1" fmla="*/ 32667 w 3785592"/>
                <a:gd name="connsiteY1" fmla="*/ 0 h 195997"/>
                <a:gd name="connsiteX2" fmla="*/ 3752925 w 3785592"/>
                <a:gd name="connsiteY2" fmla="*/ 0 h 195997"/>
                <a:gd name="connsiteX3" fmla="*/ 3785592 w 3785592"/>
                <a:gd name="connsiteY3" fmla="*/ 32667 h 195997"/>
                <a:gd name="connsiteX4" fmla="*/ 3785592 w 3785592"/>
                <a:gd name="connsiteY4" fmla="*/ 163330 h 195997"/>
                <a:gd name="connsiteX5" fmla="*/ 3752925 w 3785592"/>
                <a:gd name="connsiteY5" fmla="*/ 195997 h 195997"/>
                <a:gd name="connsiteX6" fmla="*/ 32667 w 3785592"/>
                <a:gd name="connsiteY6" fmla="*/ 195997 h 195997"/>
                <a:gd name="connsiteX7" fmla="*/ 0 w 3785592"/>
                <a:gd name="connsiteY7" fmla="*/ 163330 h 195997"/>
                <a:gd name="connsiteX8" fmla="*/ 0 w 3785592"/>
                <a:gd name="connsiteY8" fmla="*/ 32667 h 19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592" h="195997">
                  <a:moveTo>
                    <a:pt x="0" y="32667"/>
                  </a:moveTo>
                  <a:cubicBezTo>
                    <a:pt x="0" y="14626"/>
                    <a:pt x="14626" y="0"/>
                    <a:pt x="32667" y="0"/>
                  </a:cubicBezTo>
                  <a:lnTo>
                    <a:pt x="3752925" y="0"/>
                  </a:lnTo>
                  <a:cubicBezTo>
                    <a:pt x="3770966" y="0"/>
                    <a:pt x="3785592" y="14626"/>
                    <a:pt x="3785592" y="32667"/>
                  </a:cubicBezTo>
                  <a:lnTo>
                    <a:pt x="3785592" y="163330"/>
                  </a:lnTo>
                  <a:cubicBezTo>
                    <a:pt x="3785592" y="181371"/>
                    <a:pt x="3770966" y="195997"/>
                    <a:pt x="3752925" y="195997"/>
                  </a:cubicBezTo>
                  <a:lnTo>
                    <a:pt x="32667" y="195997"/>
                  </a:lnTo>
                  <a:cubicBezTo>
                    <a:pt x="14626" y="195997"/>
                    <a:pt x="0" y="181371"/>
                    <a:pt x="0" y="163330"/>
                  </a:cubicBezTo>
                  <a:lnTo>
                    <a:pt x="0" y="32667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58" tIns="43858" rIns="43858" bIns="43858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10. ООО НПП «</a:t>
              </a:r>
              <a:r>
                <a:rPr lang="ru-RU" sz="9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Лиэксо</a:t>
              </a: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xmlns="" id="{E5B74C4A-7AF2-4A70-8B16-52036D44F2A8}"/>
                </a:ext>
              </a:extLst>
            </p:cNvPr>
            <p:cNvSpPr/>
            <p:nvPr/>
          </p:nvSpPr>
          <p:spPr>
            <a:xfrm>
              <a:off x="627018" y="3389023"/>
              <a:ext cx="3785592" cy="195997"/>
            </a:xfrm>
            <a:custGeom>
              <a:avLst/>
              <a:gdLst>
                <a:gd name="connsiteX0" fmla="*/ 0 w 3785592"/>
                <a:gd name="connsiteY0" fmla="*/ 32667 h 195997"/>
                <a:gd name="connsiteX1" fmla="*/ 32667 w 3785592"/>
                <a:gd name="connsiteY1" fmla="*/ 0 h 195997"/>
                <a:gd name="connsiteX2" fmla="*/ 3752925 w 3785592"/>
                <a:gd name="connsiteY2" fmla="*/ 0 h 195997"/>
                <a:gd name="connsiteX3" fmla="*/ 3785592 w 3785592"/>
                <a:gd name="connsiteY3" fmla="*/ 32667 h 195997"/>
                <a:gd name="connsiteX4" fmla="*/ 3785592 w 3785592"/>
                <a:gd name="connsiteY4" fmla="*/ 163330 h 195997"/>
                <a:gd name="connsiteX5" fmla="*/ 3752925 w 3785592"/>
                <a:gd name="connsiteY5" fmla="*/ 195997 h 195997"/>
                <a:gd name="connsiteX6" fmla="*/ 32667 w 3785592"/>
                <a:gd name="connsiteY6" fmla="*/ 195997 h 195997"/>
                <a:gd name="connsiteX7" fmla="*/ 0 w 3785592"/>
                <a:gd name="connsiteY7" fmla="*/ 163330 h 195997"/>
                <a:gd name="connsiteX8" fmla="*/ 0 w 3785592"/>
                <a:gd name="connsiteY8" fmla="*/ 32667 h 19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592" h="195997">
                  <a:moveTo>
                    <a:pt x="0" y="32667"/>
                  </a:moveTo>
                  <a:cubicBezTo>
                    <a:pt x="0" y="14626"/>
                    <a:pt x="14626" y="0"/>
                    <a:pt x="32667" y="0"/>
                  </a:cubicBezTo>
                  <a:lnTo>
                    <a:pt x="3752925" y="0"/>
                  </a:lnTo>
                  <a:cubicBezTo>
                    <a:pt x="3770966" y="0"/>
                    <a:pt x="3785592" y="14626"/>
                    <a:pt x="3785592" y="32667"/>
                  </a:cubicBezTo>
                  <a:lnTo>
                    <a:pt x="3785592" y="163330"/>
                  </a:lnTo>
                  <a:cubicBezTo>
                    <a:pt x="3785592" y="181371"/>
                    <a:pt x="3770966" y="195997"/>
                    <a:pt x="3752925" y="195997"/>
                  </a:cubicBezTo>
                  <a:lnTo>
                    <a:pt x="32667" y="195997"/>
                  </a:lnTo>
                  <a:cubicBezTo>
                    <a:pt x="14626" y="195997"/>
                    <a:pt x="0" y="181371"/>
                    <a:pt x="0" y="163330"/>
                  </a:cubicBezTo>
                  <a:lnTo>
                    <a:pt x="0" y="32667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58" tIns="43858" rIns="43858" bIns="43858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11. ООО «</a:t>
              </a:r>
              <a:r>
                <a:rPr lang="ru-RU" sz="9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Томпласт</a:t>
              </a: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-ЛТД»</a:t>
              </a:r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xmlns="" id="{3282FC76-A22B-4E6B-8293-CBB75F06E4BF}"/>
                </a:ext>
              </a:extLst>
            </p:cNvPr>
            <p:cNvSpPr/>
            <p:nvPr/>
          </p:nvSpPr>
          <p:spPr>
            <a:xfrm>
              <a:off x="627018" y="3598422"/>
              <a:ext cx="3785592" cy="195997"/>
            </a:xfrm>
            <a:custGeom>
              <a:avLst/>
              <a:gdLst>
                <a:gd name="connsiteX0" fmla="*/ 0 w 3785592"/>
                <a:gd name="connsiteY0" fmla="*/ 32667 h 195997"/>
                <a:gd name="connsiteX1" fmla="*/ 32667 w 3785592"/>
                <a:gd name="connsiteY1" fmla="*/ 0 h 195997"/>
                <a:gd name="connsiteX2" fmla="*/ 3752925 w 3785592"/>
                <a:gd name="connsiteY2" fmla="*/ 0 h 195997"/>
                <a:gd name="connsiteX3" fmla="*/ 3785592 w 3785592"/>
                <a:gd name="connsiteY3" fmla="*/ 32667 h 195997"/>
                <a:gd name="connsiteX4" fmla="*/ 3785592 w 3785592"/>
                <a:gd name="connsiteY4" fmla="*/ 163330 h 195997"/>
                <a:gd name="connsiteX5" fmla="*/ 3752925 w 3785592"/>
                <a:gd name="connsiteY5" fmla="*/ 195997 h 195997"/>
                <a:gd name="connsiteX6" fmla="*/ 32667 w 3785592"/>
                <a:gd name="connsiteY6" fmla="*/ 195997 h 195997"/>
                <a:gd name="connsiteX7" fmla="*/ 0 w 3785592"/>
                <a:gd name="connsiteY7" fmla="*/ 163330 h 195997"/>
                <a:gd name="connsiteX8" fmla="*/ 0 w 3785592"/>
                <a:gd name="connsiteY8" fmla="*/ 32667 h 19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592" h="195997">
                  <a:moveTo>
                    <a:pt x="0" y="32667"/>
                  </a:moveTo>
                  <a:cubicBezTo>
                    <a:pt x="0" y="14626"/>
                    <a:pt x="14626" y="0"/>
                    <a:pt x="32667" y="0"/>
                  </a:cubicBezTo>
                  <a:lnTo>
                    <a:pt x="3752925" y="0"/>
                  </a:lnTo>
                  <a:cubicBezTo>
                    <a:pt x="3770966" y="0"/>
                    <a:pt x="3785592" y="14626"/>
                    <a:pt x="3785592" y="32667"/>
                  </a:cubicBezTo>
                  <a:lnTo>
                    <a:pt x="3785592" y="163330"/>
                  </a:lnTo>
                  <a:cubicBezTo>
                    <a:pt x="3785592" y="181371"/>
                    <a:pt x="3770966" y="195997"/>
                    <a:pt x="3752925" y="195997"/>
                  </a:cubicBezTo>
                  <a:lnTo>
                    <a:pt x="32667" y="195997"/>
                  </a:lnTo>
                  <a:cubicBezTo>
                    <a:pt x="14626" y="195997"/>
                    <a:pt x="0" y="181371"/>
                    <a:pt x="0" y="163330"/>
                  </a:cubicBezTo>
                  <a:lnTo>
                    <a:pt x="0" y="32667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58" tIns="43858" rIns="43858" bIns="43858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12. ООО «Север-комплект»</a:t>
              </a:r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xmlns="" id="{0FA07D78-8FA8-430F-9409-1613785DCCDC}"/>
                </a:ext>
              </a:extLst>
            </p:cNvPr>
            <p:cNvSpPr/>
            <p:nvPr/>
          </p:nvSpPr>
          <p:spPr>
            <a:xfrm>
              <a:off x="627018" y="3807822"/>
              <a:ext cx="3785592" cy="195997"/>
            </a:xfrm>
            <a:custGeom>
              <a:avLst/>
              <a:gdLst>
                <a:gd name="connsiteX0" fmla="*/ 0 w 3785592"/>
                <a:gd name="connsiteY0" fmla="*/ 32667 h 195997"/>
                <a:gd name="connsiteX1" fmla="*/ 32667 w 3785592"/>
                <a:gd name="connsiteY1" fmla="*/ 0 h 195997"/>
                <a:gd name="connsiteX2" fmla="*/ 3752925 w 3785592"/>
                <a:gd name="connsiteY2" fmla="*/ 0 h 195997"/>
                <a:gd name="connsiteX3" fmla="*/ 3785592 w 3785592"/>
                <a:gd name="connsiteY3" fmla="*/ 32667 h 195997"/>
                <a:gd name="connsiteX4" fmla="*/ 3785592 w 3785592"/>
                <a:gd name="connsiteY4" fmla="*/ 163330 h 195997"/>
                <a:gd name="connsiteX5" fmla="*/ 3752925 w 3785592"/>
                <a:gd name="connsiteY5" fmla="*/ 195997 h 195997"/>
                <a:gd name="connsiteX6" fmla="*/ 32667 w 3785592"/>
                <a:gd name="connsiteY6" fmla="*/ 195997 h 195997"/>
                <a:gd name="connsiteX7" fmla="*/ 0 w 3785592"/>
                <a:gd name="connsiteY7" fmla="*/ 163330 h 195997"/>
                <a:gd name="connsiteX8" fmla="*/ 0 w 3785592"/>
                <a:gd name="connsiteY8" fmla="*/ 32667 h 19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592" h="195997">
                  <a:moveTo>
                    <a:pt x="0" y="32667"/>
                  </a:moveTo>
                  <a:cubicBezTo>
                    <a:pt x="0" y="14626"/>
                    <a:pt x="14626" y="0"/>
                    <a:pt x="32667" y="0"/>
                  </a:cubicBezTo>
                  <a:lnTo>
                    <a:pt x="3752925" y="0"/>
                  </a:lnTo>
                  <a:cubicBezTo>
                    <a:pt x="3770966" y="0"/>
                    <a:pt x="3785592" y="14626"/>
                    <a:pt x="3785592" y="32667"/>
                  </a:cubicBezTo>
                  <a:lnTo>
                    <a:pt x="3785592" y="163330"/>
                  </a:lnTo>
                  <a:cubicBezTo>
                    <a:pt x="3785592" y="181371"/>
                    <a:pt x="3770966" y="195997"/>
                    <a:pt x="3752925" y="195997"/>
                  </a:cubicBezTo>
                  <a:lnTo>
                    <a:pt x="32667" y="195997"/>
                  </a:lnTo>
                  <a:cubicBezTo>
                    <a:pt x="14626" y="195997"/>
                    <a:pt x="0" y="181371"/>
                    <a:pt x="0" y="163330"/>
                  </a:cubicBezTo>
                  <a:lnTo>
                    <a:pt x="0" y="32667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58" tIns="43858" rIns="43858" bIns="43858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13. АО «РГ-Западная Сибирь»</a:t>
              </a:r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xmlns="" id="{0482FECE-E447-4A2D-B422-E7091C58AAEC}"/>
                </a:ext>
              </a:extLst>
            </p:cNvPr>
            <p:cNvSpPr/>
            <p:nvPr/>
          </p:nvSpPr>
          <p:spPr>
            <a:xfrm>
              <a:off x="627018" y="4017221"/>
              <a:ext cx="3785592" cy="195997"/>
            </a:xfrm>
            <a:custGeom>
              <a:avLst/>
              <a:gdLst>
                <a:gd name="connsiteX0" fmla="*/ 0 w 3785592"/>
                <a:gd name="connsiteY0" fmla="*/ 32667 h 195997"/>
                <a:gd name="connsiteX1" fmla="*/ 32667 w 3785592"/>
                <a:gd name="connsiteY1" fmla="*/ 0 h 195997"/>
                <a:gd name="connsiteX2" fmla="*/ 3752925 w 3785592"/>
                <a:gd name="connsiteY2" fmla="*/ 0 h 195997"/>
                <a:gd name="connsiteX3" fmla="*/ 3785592 w 3785592"/>
                <a:gd name="connsiteY3" fmla="*/ 32667 h 195997"/>
                <a:gd name="connsiteX4" fmla="*/ 3785592 w 3785592"/>
                <a:gd name="connsiteY4" fmla="*/ 163330 h 195997"/>
                <a:gd name="connsiteX5" fmla="*/ 3752925 w 3785592"/>
                <a:gd name="connsiteY5" fmla="*/ 195997 h 195997"/>
                <a:gd name="connsiteX6" fmla="*/ 32667 w 3785592"/>
                <a:gd name="connsiteY6" fmla="*/ 195997 h 195997"/>
                <a:gd name="connsiteX7" fmla="*/ 0 w 3785592"/>
                <a:gd name="connsiteY7" fmla="*/ 163330 h 195997"/>
                <a:gd name="connsiteX8" fmla="*/ 0 w 3785592"/>
                <a:gd name="connsiteY8" fmla="*/ 32667 h 19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592" h="195997">
                  <a:moveTo>
                    <a:pt x="0" y="32667"/>
                  </a:moveTo>
                  <a:cubicBezTo>
                    <a:pt x="0" y="14626"/>
                    <a:pt x="14626" y="0"/>
                    <a:pt x="32667" y="0"/>
                  </a:cubicBezTo>
                  <a:lnTo>
                    <a:pt x="3752925" y="0"/>
                  </a:lnTo>
                  <a:cubicBezTo>
                    <a:pt x="3770966" y="0"/>
                    <a:pt x="3785592" y="14626"/>
                    <a:pt x="3785592" y="32667"/>
                  </a:cubicBezTo>
                  <a:lnTo>
                    <a:pt x="3785592" y="163330"/>
                  </a:lnTo>
                  <a:cubicBezTo>
                    <a:pt x="3785592" y="181371"/>
                    <a:pt x="3770966" y="195997"/>
                    <a:pt x="3752925" y="195997"/>
                  </a:cubicBezTo>
                  <a:lnTo>
                    <a:pt x="32667" y="195997"/>
                  </a:lnTo>
                  <a:cubicBezTo>
                    <a:pt x="14626" y="195997"/>
                    <a:pt x="0" y="181371"/>
                    <a:pt x="0" y="163330"/>
                  </a:cubicBezTo>
                  <a:lnTo>
                    <a:pt x="0" y="32667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58" tIns="43858" rIns="43858" bIns="43858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14. ООО «Завод </a:t>
              </a:r>
              <a:r>
                <a:rPr lang="ru-RU" sz="9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Эрголайт</a:t>
              </a: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xmlns="" id="{F2E3717E-58B6-4224-B702-F2564C4450B8}"/>
                </a:ext>
              </a:extLst>
            </p:cNvPr>
            <p:cNvSpPr/>
            <p:nvPr/>
          </p:nvSpPr>
          <p:spPr>
            <a:xfrm>
              <a:off x="627018" y="4226621"/>
              <a:ext cx="3785592" cy="195997"/>
            </a:xfrm>
            <a:custGeom>
              <a:avLst/>
              <a:gdLst>
                <a:gd name="connsiteX0" fmla="*/ 0 w 3785592"/>
                <a:gd name="connsiteY0" fmla="*/ 32667 h 195997"/>
                <a:gd name="connsiteX1" fmla="*/ 32667 w 3785592"/>
                <a:gd name="connsiteY1" fmla="*/ 0 h 195997"/>
                <a:gd name="connsiteX2" fmla="*/ 3752925 w 3785592"/>
                <a:gd name="connsiteY2" fmla="*/ 0 h 195997"/>
                <a:gd name="connsiteX3" fmla="*/ 3785592 w 3785592"/>
                <a:gd name="connsiteY3" fmla="*/ 32667 h 195997"/>
                <a:gd name="connsiteX4" fmla="*/ 3785592 w 3785592"/>
                <a:gd name="connsiteY4" fmla="*/ 163330 h 195997"/>
                <a:gd name="connsiteX5" fmla="*/ 3752925 w 3785592"/>
                <a:gd name="connsiteY5" fmla="*/ 195997 h 195997"/>
                <a:gd name="connsiteX6" fmla="*/ 32667 w 3785592"/>
                <a:gd name="connsiteY6" fmla="*/ 195997 h 195997"/>
                <a:gd name="connsiteX7" fmla="*/ 0 w 3785592"/>
                <a:gd name="connsiteY7" fmla="*/ 163330 h 195997"/>
                <a:gd name="connsiteX8" fmla="*/ 0 w 3785592"/>
                <a:gd name="connsiteY8" fmla="*/ 32667 h 19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592" h="195997">
                  <a:moveTo>
                    <a:pt x="0" y="32667"/>
                  </a:moveTo>
                  <a:cubicBezTo>
                    <a:pt x="0" y="14626"/>
                    <a:pt x="14626" y="0"/>
                    <a:pt x="32667" y="0"/>
                  </a:cubicBezTo>
                  <a:lnTo>
                    <a:pt x="3752925" y="0"/>
                  </a:lnTo>
                  <a:cubicBezTo>
                    <a:pt x="3770966" y="0"/>
                    <a:pt x="3785592" y="14626"/>
                    <a:pt x="3785592" y="32667"/>
                  </a:cubicBezTo>
                  <a:lnTo>
                    <a:pt x="3785592" y="163330"/>
                  </a:lnTo>
                  <a:cubicBezTo>
                    <a:pt x="3785592" y="181371"/>
                    <a:pt x="3770966" y="195997"/>
                    <a:pt x="3752925" y="195997"/>
                  </a:cubicBezTo>
                  <a:lnTo>
                    <a:pt x="32667" y="195997"/>
                  </a:lnTo>
                  <a:cubicBezTo>
                    <a:pt x="14626" y="195997"/>
                    <a:pt x="0" y="181371"/>
                    <a:pt x="0" y="163330"/>
                  </a:cubicBezTo>
                  <a:lnTo>
                    <a:pt x="0" y="32667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58" tIns="43858" rIns="43858" bIns="43858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15. ООО «Аврора </a:t>
              </a:r>
              <a:r>
                <a:rPr lang="ru-RU" sz="9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Кемикалс</a:t>
              </a: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xmlns="" id="{76DDE887-A9A5-4833-9AFE-8B981D2600D1}"/>
                </a:ext>
              </a:extLst>
            </p:cNvPr>
            <p:cNvSpPr/>
            <p:nvPr/>
          </p:nvSpPr>
          <p:spPr>
            <a:xfrm>
              <a:off x="627018" y="4436020"/>
              <a:ext cx="3785592" cy="195997"/>
            </a:xfrm>
            <a:custGeom>
              <a:avLst/>
              <a:gdLst>
                <a:gd name="connsiteX0" fmla="*/ 0 w 3785592"/>
                <a:gd name="connsiteY0" fmla="*/ 32667 h 195997"/>
                <a:gd name="connsiteX1" fmla="*/ 32667 w 3785592"/>
                <a:gd name="connsiteY1" fmla="*/ 0 h 195997"/>
                <a:gd name="connsiteX2" fmla="*/ 3752925 w 3785592"/>
                <a:gd name="connsiteY2" fmla="*/ 0 h 195997"/>
                <a:gd name="connsiteX3" fmla="*/ 3785592 w 3785592"/>
                <a:gd name="connsiteY3" fmla="*/ 32667 h 195997"/>
                <a:gd name="connsiteX4" fmla="*/ 3785592 w 3785592"/>
                <a:gd name="connsiteY4" fmla="*/ 163330 h 195997"/>
                <a:gd name="connsiteX5" fmla="*/ 3752925 w 3785592"/>
                <a:gd name="connsiteY5" fmla="*/ 195997 h 195997"/>
                <a:gd name="connsiteX6" fmla="*/ 32667 w 3785592"/>
                <a:gd name="connsiteY6" fmla="*/ 195997 h 195997"/>
                <a:gd name="connsiteX7" fmla="*/ 0 w 3785592"/>
                <a:gd name="connsiteY7" fmla="*/ 163330 h 195997"/>
                <a:gd name="connsiteX8" fmla="*/ 0 w 3785592"/>
                <a:gd name="connsiteY8" fmla="*/ 32667 h 19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592" h="195997">
                  <a:moveTo>
                    <a:pt x="0" y="32667"/>
                  </a:moveTo>
                  <a:cubicBezTo>
                    <a:pt x="0" y="14626"/>
                    <a:pt x="14626" y="0"/>
                    <a:pt x="32667" y="0"/>
                  </a:cubicBezTo>
                  <a:lnTo>
                    <a:pt x="3752925" y="0"/>
                  </a:lnTo>
                  <a:cubicBezTo>
                    <a:pt x="3770966" y="0"/>
                    <a:pt x="3785592" y="14626"/>
                    <a:pt x="3785592" y="32667"/>
                  </a:cubicBezTo>
                  <a:lnTo>
                    <a:pt x="3785592" y="163330"/>
                  </a:lnTo>
                  <a:cubicBezTo>
                    <a:pt x="3785592" y="181371"/>
                    <a:pt x="3770966" y="195997"/>
                    <a:pt x="3752925" y="195997"/>
                  </a:cubicBezTo>
                  <a:lnTo>
                    <a:pt x="32667" y="195997"/>
                  </a:lnTo>
                  <a:cubicBezTo>
                    <a:pt x="14626" y="195997"/>
                    <a:pt x="0" y="181371"/>
                    <a:pt x="0" y="163330"/>
                  </a:cubicBezTo>
                  <a:lnTo>
                    <a:pt x="0" y="32667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58" tIns="43858" rIns="43858" bIns="43858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16. ООО «</a:t>
              </a:r>
              <a:r>
                <a:rPr lang="ru-RU" sz="9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Запсибкабель</a:t>
              </a: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xmlns="" id="{4349C2EC-B7A3-496F-AAE8-125581DB1444}"/>
                </a:ext>
              </a:extLst>
            </p:cNvPr>
            <p:cNvSpPr/>
            <p:nvPr/>
          </p:nvSpPr>
          <p:spPr>
            <a:xfrm>
              <a:off x="627018" y="4645419"/>
              <a:ext cx="3785592" cy="195997"/>
            </a:xfrm>
            <a:custGeom>
              <a:avLst/>
              <a:gdLst>
                <a:gd name="connsiteX0" fmla="*/ 0 w 3785592"/>
                <a:gd name="connsiteY0" fmla="*/ 32667 h 195997"/>
                <a:gd name="connsiteX1" fmla="*/ 32667 w 3785592"/>
                <a:gd name="connsiteY1" fmla="*/ 0 h 195997"/>
                <a:gd name="connsiteX2" fmla="*/ 3752925 w 3785592"/>
                <a:gd name="connsiteY2" fmla="*/ 0 h 195997"/>
                <a:gd name="connsiteX3" fmla="*/ 3785592 w 3785592"/>
                <a:gd name="connsiteY3" fmla="*/ 32667 h 195997"/>
                <a:gd name="connsiteX4" fmla="*/ 3785592 w 3785592"/>
                <a:gd name="connsiteY4" fmla="*/ 163330 h 195997"/>
                <a:gd name="connsiteX5" fmla="*/ 3752925 w 3785592"/>
                <a:gd name="connsiteY5" fmla="*/ 195997 h 195997"/>
                <a:gd name="connsiteX6" fmla="*/ 32667 w 3785592"/>
                <a:gd name="connsiteY6" fmla="*/ 195997 h 195997"/>
                <a:gd name="connsiteX7" fmla="*/ 0 w 3785592"/>
                <a:gd name="connsiteY7" fmla="*/ 163330 h 195997"/>
                <a:gd name="connsiteX8" fmla="*/ 0 w 3785592"/>
                <a:gd name="connsiteY8" fmla="*/ 32667 h 19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592" h="195997">
                  <a:moveTo>
                    <a:pt x="0" y="32667"/>
                  </a:moveTo>
                  <a:cubicBezTo>
                    <a:pt x="0" y="14626"/>
                    <a:pt x="14626" y="0"/>
                    <a:pt x="32667" y="0"/>
                  </a:cubicBezTo>
                  <a:lnTo>
                    <a:pt x="3752925" y="0"/>
                  </a:lnTo>
                  <a:cubicBezTo>
                    <a:pt x="3770966" y="0"/>
                    <a:pt x="3785592" y="14626"/>
                    <a:pt x="3785592" y="32667"/>
                  </a:cubicBezTo>
                  <a:lnTo>
                    <a:pt x="3785592" y="163330"/>
                  </a:lnTo>
                  <a:cubicBezTo>
                    <a:pt x="3785592" y="181371"/>
                    <a:pt x="3770966" y="195997"/>
                    <a:pt x="3752925" y="195997"/>
                  </a:cubicBezTo>
                  <a:lnTo>
                    <a:pt x="32667" y="195997"/>
                  </a:lnTo>
                  <a:cubicBezTo>
                    <a:pt x="14626" y="195997"/>
                    <a:pt x="0" y="181371"/>
                    <a:pt x="0" y="163330"/>
                  </a:cubicBezTo>
                  <a:lnTo>
                    <a:pt x="0" y="32667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58" tIns="43858" rIns="43858" bIns="43858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17. ООО «Деревенское молочко»</a:t>
              </a:r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xmlns="" id="{7C825A17-E1B6-4510-B9A7-00F595AC4B3C}"/>
                </a:ext>
              </a:extLst>
            </p:cNvPr>
            <p:cNvSpPr/>
            <p:nvPr/>
          </p:nvSpPr>
          <p:spPr>
            <a:xfrm>
              <a:off x="627018" y="4854819"/>
              <a:ext cx="3785592" cy="195997"/>
            </a:xfrm>
            <a:custGeom>
              <a:avLst/>
              <a:gdLst>
                <a:gd name="connsiteX0" fmla="*/ 0 w 3785592"/>
                <a:gd name="connsiteY0" fmla="*/ 32667 h 195997"/>
                <a:gd name="connsiteX1" fmla="*/ 32667 w 3785592"/>
                <a:gd name="connsiteY1" fmla="*/ 0 h 195997"/>
                <a:gd name="connsiteX2" fmla="*/ 3752925 w 3785592"/>
                <a:gd name="connsiteY2" fmla="*/ 0 h 195997"/>
                <a:gd name="connsiteX3" fmla="*/ 3785592 w 3785592"/>
                <a:gd name="connsiteY3" fmla="*/ 32667 h 195997"/>
                <a:gd name="connsiteX4" fmla="*/ 3785592 w 3785592"/>
                <a:gd name="connsiteY4" fmla="*/ 163330 h 195997"/>
                <a:gd name="connsiteX5" fmla="*/ 3752925 w 3785592"/>
                <a:gd name="connsiteY5" fmla="*/ 195997 h 195997"/>
                <a:gd name="connsiteX6" fmla="*/ 32667 w 3785592"/>
                <a:gd name="connsiteY6" fmla="*/ 195997 h 195997"/>
                <a:gd name="connsiteX7" fmla="*/ 0 w 3785592"/>
                <a:gd name="connsiteY7" fmla="*/ 163330 h 195997"/>
                <a:gd name="connsiteX8" fmla="*/ 0 w 3785592"/>
                <a:gd name="connsiteY8" fmla="*/ 32667 h 19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592" h="195997">
                  <a:moveTo>
                    <a:pt x="0" y="32667"/>
                  </a:moveTo>
                  <a:cubicBezTo>
                    <a:pt x="0" y="14626"/>
                    <a:pt x="14626" y="0"/>
                    <a:pt x="32667" y="0"/>
                  </a:cubicBezTo>
                  <a:lnTo>
                    <a:pt x="3752925" y="0"/>
                  </a:lnTo>
                  <a:cubicBezTo>
                    <a:pt x="3770966" y="0"/>
                    <a:pt x="3785592" y="14626"/>
                    <a:pt x="3785592" y="32667"/>
                  </a:cubicBezTo>
                  <a:lnTo>
                    <a:pt x="3785592" y="163330"/>
                  </a:lnTo>
                  <a:cubicBezTo>
                    <a:pt x="3785592" y="181371"/>
                    <a:pt x="3770966" y="195997"/>
                    <a:pt x="3752925" y="195997"/>
                  </a:cubicBezTo>
                  <a:lnTo>
                    <a:pt x="32667" y="195997"/>
                  </a:lnTo>
                  <a:cubicBezTo>
                    <a:pt x="14626" y="195997"/>
                    <a:pt x="0" y="181371"/>
                    <a:pt x="0" y="163330"/>
                  </a:cubicBezTo>
                  <a:lnTo>
                    <a:pt x="0" y="32667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58" tIns="43858" rIns="43858" bIns="43858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18. ООО «Новатор»</a:t>
              </a:r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xmlns="" id="{A77E8B54-9642-4070-87D6-7906B84C6781}"/>
                </a:ext>
              </a:extLst>
            </p:cNvPr>
            <p:cNvSpPr/>
            <p:nvPr/>
          </p:nvSpPr>
          <p:spPr>
            <a:xfrm>
              <a:off x="627018" y="5064218"/>
              <a:ext cx="3785592" cy="195997"/>
            </a:xfrm>
            <a:custGeom>
              <a:avLst/>
              <a:gdLst>
                <a:gd name="connsiteX0" fmla="*/ 0 w 3785592"/>
                <a:gd name="connsiteY0" fmla="*/ 32667 h 195997"/>
                <a:gd name="connsiteX1" fmla="*/ 32667 w 3785592"/>
                <a:gd name="connsiteY1" fmla="*/ 0 h 195997"/>
                <a:gd name="connsiteX2" fmla="*/ 3752925 w 3785592"/>
                <a:gd name="connsiteY2" fmla="*/ 0 h 195997"/>
                <a:gd name="connsiteX3" fmla="*/ 3785592 w 3785592"/>
                <a:gd name="connsiteY3" fmla="*/ 32667 h 195997"/>
                <a:gd name="connsiteX4" fmla="*/ 3785592 w 3785592"/>
                <a:gd name="connsiteY4" fmla="*/ 163330 h 195997"/>
                <a:gd name="connsiteX5" fmla="*/ 3752925 w 3785592"/>
                <a:gd name="connsiteY5" fmla="*/ 195997 h 195997"/>
                <a:gd name="connsiteX6" fmla="*/ 32667 w 3785592"/>
                <a:gd name="connsiteY6" fmla="*/ 195997 h 195997"/>
                <a:gd name="connsiteX7" fmla="*/ 0 w 3785592"/>
                <a:gd name="connsiteY7" fmla="*/ 163330 h 195997"/>
                <a:gd name="connsiteX8" fmla="*/ 0 w 3785592"/>
                <a:gd name="connsiteY8" fmla="*/ 32667 h 19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592" h="195997">
                  <a:moveTo>
                    <a:pt x="0" y="32667"/>
                  </a:moveTo>
                  <a:cubicBezTo>
                    <a:pt x="0" y="14626"/>
                    <a:pt x="14626" y="0"/>
                    <a:pt x="32667" y="0"/>
                  </a:cubicBezTo>
                  <a:lnTo>
                    <a:pt x="3752925" y="0"/>
                  </a:lnTo>
                  <a:cubicBezTo>
                    <a:pt x="3770966" y="0"/>
                    <a:pt x="3785592" y="14626"/>
                    <a:pt x="3785592" y="32667"/>
                  </a:cubicBezTo>
                  <a:lnTo>
                    <a:pt x="3785592" y="163330"/>
                  </a:lnTo>
                  <a:cubicBezTo>
                    <a:pt x="3785592" y="181371"/>
                    <a:pt x="3770966" y="195997"/>
                    <a:pt x="3752925" y="195997"/>
                  </a:cubicBezTo>
                  <a:lnTo>
                    <a:pt x="32667" y="195997"/>
                  </a:lnTo>
                  <a:cubicBezTo>
                    <a:pt x="14626" y="195997"/>
                    <a:pt x="0" y="181371"/>
                    <a:pt x="0" y="163330"/>
                  </a:cubicBezTo>
                  <a:lnTo>
                    <a:pt x="0" y="32667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58" tIns="43858" rIns="43858" bIns="43858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19. ООО «Завод промышленного оборудования»</a:t>
              </a:r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xmlns="" id="{F7B649BA-335D-447F-8EE8-4FAC033AB89E}"/>
                </a:ext>
              </a:extLst>
            </p:cNvPr>
            <p:cNvSpPr/>
            <p:nvPr/>
          </p:nvSpPr>
          <p:spPr>
            <a:xfrm>
              <a:off x="627018" y="5273618"/>
              <a:ext cx="3785592" cy="195997"/>
            </a:xfrm>
            <a:custGeom>
              <a:avLst/>
              <a:gdLst>
                <a:gd name="connsiteX0" fmla="*/ 0 w 3785592"/>
                <a:gd name="connsiteY0" fmla="*/ 32667 h 195997"/>
                <a:gd name="connsiteX1" fmla="*/ 32667 w 3785592"/>
                <a:gd name="connsiteY1" fmla="*/ 0 h 195997"/>
                <a:gd name="connsiteX2" fmla="*/ 3752925 w 3785592"/>
                <a:gd name="connsiteY2" fmla="*/ 0 h 195997"/>
                <a:gd name="connsiteX3" fmla="*/ 3785592 w 3785592"/>
                <a:gd name="connsiteY3" fmla="*/ 32667 h 195997"/>
                <a:gd name="connsiteX4" fmla="*/ 3785592 w 3785592"/>
                <a:gd name="connsiteY4" fmla="*/ 163330 h 195997"/>
                <a:gd name="connsiteX5" fmla="*/ 3752925 w 3785592"/>
                <a:gd name="connsiteY5" fmla="*/ 195997 h 195997"/>
                <a:gd name="connsiteX6" fmla="*/ 32667 w 3785592"/>
                <a:gd name="connsiteY6" fmla="*/ 195997 h 195997"/>
                <a:gd name="connsiteX7" fmla="*/ 0 w 3785592"/>
                <a:gd name="connsiteY7" fmla="*/ 163330 h 195997"/>
                <a:gd name="connsiteX8" fmla="*/ 0 w 3785592"/>
                <a:gd name="connsiteY8" fmla="*/ 32667 h 19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592" h="195997">
                  <a:moveTo>
                    <a:pt x="0" y="32667"/>
                  </a:moveTo>
                  <a:cubicBezTo>
                    <a:pt x="0" y="14626"/>
                    <a:pt x="14626" y="0"/>
                    <a:pt x="32667" y="0"/>
                  </a:cubicBezTo>
                  <a:lnTo>
                    <a:pt x="3752925" y="0"/>
                  </a:lnTo>
                  <a:cubicBezTo>
                    <a:pt x="3770966" y="0"/>
                    <a:pt x="3785592" y="14626"/>
                    <a:pt x="3785592" y="32667"/>
                  </a:cubicBezTo>
                  <a:lnTo>
                    <a:pt x="3785592" y="163330"/>
                  </a:lnTo>
                  <a:cubicBezTo>
                    <a:pt x="3785592" y="181371"/>
                    <a:pt x="3770966" y="195997"/>
                    <a:pt x="3752925" y="195997"/>
                  </a:cubicBezTo>
                  <a:lnTo>
                    <a:pt x="32667" y="195997"/>
                  </a:lnTo>
                  <a:cubicBezTo>
                    <a:pt x="14626" y="195997"/>
                    <a:pt x="0" y="181371"/>
                    <a:pt x="0" y="163330"/>
                  </a:cubicBezTo>
                  <a:lnTo>
                    <a:pt x="0" y="32667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58" tIns="43858" rIns="43858" bIns="43858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20. ООО «ТК «Авто-Лидер»</a:t>
              </a:r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xmlns="" id="{DE224BD2-1AFA-48AC-A230-350DB91CE164}"/>
                </a:ext>
              </a:extLst>
            </p:cNvPr>
            <p:cNvSpPr/>
            <p:nvPr/>
          </p:nvSpPr>
          <p:spPr>
            <a:xfrm>
              <a:off x="627018" y="5483017"/>
              <a:ext cx="3785592" cy="195997"/>
            </a:xfrm>
            <a:custGeom>
              <a:avLst/>
              <a:gdLst>
                <a:gd name="connsiteX0" fmla="*/ 0 w 3785592"/>
                <a:gd name="connsiteY0" fmla="*/ 32667 h 195997"/>
                <a:gd name="connsiteX1" fmla="*/ 32667 w 3785592"/>
                <a:gd name="connsiteY1" fmla="*/ 0 h 195997"/>
                <a:gd name="connsiteX2" fmla="*/ 3752925 w 3785592"/>
                <a:gd name="connsiteY2" fmla="*/ 0 h 195997"/>
                <a:gd name="connsiteX3" fmla="*/ 3785592 w 3785592"/>
                <a:gd name="connsiteY3" fmla="*/ 32667 h 195997"/>
                <a:gd name="connsiteX4" fmla="*/ 3785592 w 3785592"/>
                <a:gd name="connsiteY4" fmla="*/ 163330 h 195997"/>
                <a:gd name="connsiteX5" fmla="*/ 3752925 w 3785592"/>
                <a:gd name="connsiteY5" fmla="*/ 195997 h 195997"/>
                <a:gd name="connsiteX6" fmla="*/ 32667 w 3785592"/>
                <a:gd name="connsiteY6" fmla="*/ 195997 h 195997"/>
                <a:gd name="connsiteX7" fmla="*/ 0 w 3785592"/>
                <a:gd name="connsiteY7" fmla="*/ 163330 h 195997"/>
                <a:gd name="connsiteX8" fmla="*/ 0 w 3785592"/>
                <a:gd name="connsiteY8" fmla="*/ 32667 h 19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592" h="195997">
                  <a:moveTo>
                    <a:pt x="0" y="32667"/>
                  </a:moveTo>
                  <a:cubicBezTo>
                    <a:pt x="0" y="14626"/>
                    <a:pt x="14626" y="0"/>
                    <a:pt x="32667" y="0"/>
                  </a:cubicBezTo>
                  <a:lnTo>
                    <a:pt x="3752925" y="0"/>
                  </a:lnTo>
                  <a:cubicBezTo>
                    <a:pt x="3770966" y="0"/>
                    <a:pt x="3785592" y="14626"/>
                    <a:pt x="3785592" y="32667"/>
                  </a:cubicBezTo>
                  <a:lnTo>
                    <a:pt x="3785592" y="163330"/>
                  </a:lnTo>
                  <a:cubicBezTo>
                    <a:pt x="3785592" y="181371"/>
                    <a:pt x="3770966" y="195997"/>
                    <a:pt x="3752925" y="195997"/>
                  </a:cubicBezTo>
                  <a:lnTo>
                    <a:pt x="32667" y="195997"/>
                  </a:lnTo>
                  <a:cubicBezTo>
                    <a:pt x="14626" y="195997"/>
                    <a:pt x="0" y="181371"/>
                    <a:pt x="0" y="163330"/>
                  </a:cubicBezTo>
                  <a:lnTo>
                    <a:pt x="0" y="32667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58" tIns="43858" rIns="43858" bIns="43858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21. ООО «</a:t>
              </a:r>
              <a:r>
                <a:rPr lang="ru-RU" sz="9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МикАтом</a:t>
              </a: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xmlns="" id="{566F2592-55CB-4BB2-869D-89A80D221B40}"/>
                </a:ext>
              </a:extLst>
            </p:cNvPr>
            <p:cNvSpPr/>
            <p:nvPr/>
          </p:nvSpPr>
          <p:spPr>
            <a:xfrm>
              <a:off x="627018" y="5692417"/>
              <a:ext cx="3785592" cy="195997"/>
            </a:xfrm>
            <a:custGeom>
              <a:avLst/>
              <a:gdLst>
                <a:gd name="connsiteX0" fmla="*/ 0 w 3785592"/>
                <a:gd name="connsiteY0" fmla="*/ 32667 h 195997"/>
                <a:gd name="connsiteX1" fmla="*/ 32667 w 3785592"/>
                <a:gd name="connsiteY1" fmla="*/ 0 h 195997"/>
                <a:gd name="connsiteX2" fmla="*/ 3752925 w 3785592"/>
                <a:gd name="connsiteY2" fmla="*/ 0 h 195997"/>
                <a:gd name="connsiteX3" fmla="*/ 3785592 w 3785592"/>
                <a:gd name="connsiteY3" fmla="*/ 32667 h 195997"/>
                <a:gd name="connsiteX4" fmla="*/ 3785592 w 3785592"/>
                <a:gd name="connsiteY4" fmla="*/ 163330 h 195997"/>
                <a:gd name="connsiteX5" fmla="*/ 3752925 w 3785592"/>
                <a:gd name="connsiteY5" fmla="*/ 195997 h 195997"/>
                <a:gd name="connsiteX6" fmla="*/ 32667 w 3785592"/>
                <a:gd name="connsiteY6" fmla="*/ 195997 h 195997"/>
                <a:gd name="connsiteX7" fmla="*/ 0 w 3785592"/>
                <a:gd name="connsiteY7" fmla="*/ 163330 h 195997"/>
                <a:gd name="connsiteX8" fmla="*/ 0 w 3785592"/>
                <a:gd name="connsiteY8" fmla="*/ 32667 h 19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592" h="195997">
                  <a:moveTo>
                    <a:pt x="0" y="32667"/>
                  </a:moveTo>
                  <a:cubicBezTo>
                    <a:pt x="0" y="14626"/>
                    <a:pt x="14626" y="0"/>
                    <a:pt x="32667" y="0"/>
                  </a:cubicBezTo>
                  <a:lnTo>
                    <a:pt x="3752925" y="0"/>
                  </a:lnTo>
                  <a:cubicBezTo>
                    <a:pt x="3770966" y="0"/>
                    <a:pt x="3785592" y="14626"/>
                    <a:pt x="3785592" y="32667"/>
                  </a:cubicBezTo>
                  <a:lnTo>
                    <a:pt x="3785592" y="163330"/>
                  </a:lnTo>
                  <a:cubicBezTo>
                    <a:pt x="3785592" y="181371"/>
                    <a:pt x="3770966" y="195997"/>
                    <a:pt x="3752925" y="195997"/>
                  </a:cubicBezTo>
                  <a:lnTo>
                    <a:pt x="32667" y="195997"/>
                  </a:lnTo>
                  <a:cubicBezTo>
                    <a:pt x="14626" y="195997"/>
                    <a:pt x="0" y="181371"/>
                    <a:pt x="0" y="163330"/>
                  </a:cubicBezTo>
                  <a:lnTo>
                    <a:pt x="0" y="32667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58" tIns="43858" rIns="43858" bIns="43858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22. ООО «НПО </a:t>
              </a:r>
              <a:r>
                <a:rPr lang="ru-RU" sz="9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Сибэлектромотор</a:t>
              </a: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xmlns="" id="{02E1A34B-F4D9-4398-8434-A380A96211F3}"/>
                </a:ext>
              </a:extLst>
            </p:cNvPr>
            <p:cNvSpPr/>
            <p:nvPr/>
          </p:nvSpPr>
          <p:spPr>
            <a:xfrm>
              <a:off x="627018" y="5901816"/>
              <a:ext cx="3785592" cy="195997"/>
            </a:xfrm>
            <a:custGeom>
              <a:avLst/>
              <a:gdLst>
                <a:gd name="connsiteX0" fmla="*/ 0 w 3785592"/>
                <a:gd name="connsiteY0" fmla="*/ 32667 h 195997"/>
                <a:gd name="connsiteX1" fmla="*/ 32667 w 3785592"/>
                <a:gd name="connsiteY1" fmla="*/ 0 h 195997"/>
                <a:gd name="connsiteX2" fmla="*/ 3752925 w 3785592"/>
                <a:gd name="connsiteY2" fmla="*/ 0 h 195997"/>
                <a:gd name="connsiteX3" fmla="*/ 3785592 w 3785592"/>
                <a:gd name="connsiteY3" fmla="*/ 32667 h 195997"/>
                <a:gd name="connsiteX4" fmla="*/ 3785592 w 3785592"/>
                <a:gd name="connsiteY4" fmla="*/ 163330 h 195997"/>
                <a:gd name="connsiteX5" fmla="*/ 3752925 w 3785592"/>
                <a:gd name="connsiteY5" fmla="*/ 195997 h 195997"/>
                <a:gd name="connsiteX6" fmla="*/ 32667 w 3785592"/>
                <a:gd name="connsiteY6" fmla="*/ 195997 h 195997"/>
                <a:gd name="connsiteX7" fmla="*/ 0 w 3785592"/>
                <a:gd name="connsiteY7" fmla="*/ 163330 h 195997"/>
                <a:gd name="connsiteX8" fmla="*/ 0 w 3785592"/>
                <a:gd name="connsiteY8" fmla="*/ 32667 h 19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592" h="195997">
                  <a:moveTo>
                    <a:pt x="0" y="32667"/>
                  </a:moveTo>
                  <a:cubicBezTo>
                    <a:pt x="0" y="14626"/>
                    <a:pt x="14626" y="0"/>
                    <a:pt x="32667" y="0"/>
                  </a:cubicBezTo>
                  <a:lnTo>
                    <a:pt x="3752925" y="0"/>
                  </a:lnTo>
                  <a:cubicBezTo>
                    <a:pt x="3770966" y="0"/>
                    <a:pt x="3785592" y="14626"/>
                    <a:pt x="3785592" y="32667"/>
                  </a:cubicBezTo>
                  <a:lnTo>
                    <a:pt x="3785592" y="163330"/>
                  </a:lnTo>
                  <a:cubicBezTo>
                    <a:pt x="3785592" y="181371"/>
                    <a:pt x="3770966" y="195997"/>
                    <a:pt x="3752925" y="195997"/>
                  </a:cubicBezTo>
                  <a:lnTo>
                    <a:pt x="32667" y="195997"/>
                  </a:lnTo>
                  <a:cubicBezTo>
                    <a:pt x="14626" y="195997"/>
                    <a:pt x="0" y="181371"/>
                    <a:pt x="0" y="163330"/>
                  </a:cubicBezTo>
                  <a:lnTo>
                    <a:pt x="0" y="32667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58" tIns="43858" rIns="43858" bIns="43858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23. ООО «</a:t>
              </a:r>
              <a:r>
                <a:rPr lang="ru-RU" sz="9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СибЛазерГрупп</a:t>
              </a: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xmlns="" id="{C061EFC9-8807-42B9-B922-7482AB8FC3FE}"/>
                </a:ext>
              </a:extLst>
            </p:cNvPr>
            <p:cNvSpPr/>
            <p:nvPr/>
          </p:nvSpPr>
          <p:spPr>
            <a:xfrm>
              <a:off x="627018" y="6111215"/>
              <a:ext cx="3785592" cy="195997"/>
            </a:xfrm>
            <a:custGeom>
              <a:avLst/>
              <a:gdLst>
                <a:gd name="connsiteX0" fmla="*/ 0 w 3785592"/>
                <a:gd name="connsiteY0" fmla="*/ 32667 h 195997"/>
                <a:gd name="connsiteX1" fmla="*/ 32667 w 3785592"/>
                <a:gd name="connsiteY1" fmla="*/ 0 h 195997"/>
                <a:gd name="connsiteX2" fmla="*/ 3752925 w 3785592"/>
                <a:gd name="connsiteY2" fmla="*/ 0 h 195997"/>
                <a:gd name="connsiteX3" fmla="*/ 3785592 w 3785592"/>
                <a:gd name="connsiteY3" fmla="*/ 32667 h 195997"/>
                <a:gd name="connsiteX4" fmla="*/ 3785592 w 3785592"/>
                <a:gd name="connsiteY4" fmla="*/ 163330 h 195997"/>
                <a:gd name="connsiteX5" fmla="*/ 3752925 w 3785592"/>
                <a:gd name="connsiteY5" fmla="*/ 195997 h 195997"/>
                <a:gd name="connsiteX6" fmla="*/ 32667 w 3785592"/>
                <a:gd name="connsiteY6" fmla="*/ 195997 h 195997"/>
                <a:gd name="connsiteX7" fmla="*/ 0 w 3785592"/>
                <a:gd name="connsiteY7" fmla="*/ 163330 h 195997"/>
                <a:gd name="connsiteX8" fmla="*/ 0 w 3785592"/>
                <a:gd name="connsiteY8" fmla="*/ 32667 h 19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592" h="195997">
                  <a:moveTo>
                    <a:pt x="0" y="32667"/>
                  </a:moveTo>
                  <a:cubicBezTo>
                    <a:pt x="0" y="14626"/>
                    <a:pt x="14626" y="0"/>
                    <a:pt x="32667" y="0"/>
                  </a:cubicBezTo>
                  <a:lnTo>
                    <a:pt x="3752925" y="0"/>
                  </a:lnTo>
                  <a:cubicBezTo>
                    <a:pt x="3770966" y="0"/>
                    <a:pt x="3785592" y="14626"/>
                    <a:pt x="3785592" y="32667"/>
                  </a:cubicBezTo>
                  <a:lnTo>
                    <a:pt x="3785592" y="163330"/>
                  </a:lnTo>
                  <a:cubicBezTo>
                    <a:pt x="3785592" y="181371"/>
                    <a:pt x="3770966" y="195997"/>
                    <a:pt x="3752925" y="195997"/>
                  </a:cubicBezTo>
                  <a:lnTo>
                    <a:pt x="32667" y="195997"/>
                  </a:lnTo>
                  <a:cubicBezTo>
                    <a:pt x="14626" y="195997"/>
                    <a:pt x="0" y="181371"/>
                    <a:pt x="0" y="163330"/>
                  </a:cubicBezTo>
                  <a:lnTo>
                    <a:pt x="0" y="32667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58" tIns="43858" rIns="43858" bIns="43858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24. ООО «</a:t>
              </a:r>
              <a:r>
                <a:rPr lang="ru-RU" sz="9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Сибэкологистика</a:t>
              </a: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xmlns="" id="{B80EFC25-20B8-4B61-BC43-C2FBC9B5E35F}"/>
                </a:ext>
              </a:extLst>
            </p:cNvPr>
            <p:cNvSpPr/>
            <p:nvPr/>
          </p:nvSpPr>
          <p:spPr>
            <a:xfrm>
              <a:off x="627018" y="6320615"/>
              <a:ext cx="3785592" cy="195997"/>
            </a:xfrm>
            <a:custGeom>
              <a:avLst/>
              <a:gdLst>
                <a:gd name="connsiteX0" fmla="*/ 0 w 3785592"/>
                <a:gd name="connsiteY0" fmla="*/ 32667 h 195997"/>
                <a:gd name="connsiteX1" fmla="*/ 32667 w 3785592"/>
                <a:gd name="connsiteY1" fmla="*/ 0 h 195997"/>
                <a:gd name="connsiteX2" fmla="*/ 3752925 w 3785592"/>
                <a:gd name="connsiteY2" fmla="*/ 0 h 195997"/>
                <a:gd name="connsiteX3" fmla="*/ 3785592 w 3785592"/>
                <a:gd name="connsiteY3" fmla="*/ 32667 h 195997"/>
                <a:gd name="connsiteX4" fmla="*/ 3785592 w 3785592"/>
                <a:gd name="connsiteY4" fmla="*/ 163330 h 195997"/>
                <a:gd name="connsiteX5" fmla="*/ 3752925 w 3785592"/>
                <a:gd name="connsiteY5" fmla="*/ 195997 h 195997"/>
                <a:gd name="connsiteX6" fmla="*/ 32667 w 3785592"/>
                <a:gd name="connsiteY6" fmla="*/ 195997 h 195997"/>
                <a:gd name="connsiteX7" fmla="*/ 0 w 3785592"/>
                <a:gd name="connsiteY7" fmla="*/ 163330 h 195997"/>
                <a:gd name="connsiteX8" fmla="*/ 0 w 3785592"/>
                <a:gd name="connsiteY8" fmla="*/ 32667 h 19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592" h="195997">
                  <a:moveTo>
                    <a:pt x="0" y="32667"/>
                  </a:moveTo>
                  <a:cubicBezTo>
                    <a:pt x="0" y="14626"/>
                    <a:pt x="14626" y="0"/>
                    <a:pt x="32667" y="0"/>
                  </a:cubicBezTo>
                  <a:lnTo>
                    <a:pt x="3752925" y="0"/>
                  </a:lnTo>
                  <a:cubicBezTo>
                    <a:pt x="3770966" y="0"/>
                    <a:pt x="3785592" y="14626"/>
                    <a:pt x="3785592" y="32667"/>
                  </a:cubicBezTo>
                  <a:lnTo>
                    <a:pt x="3785592" y="163330"/>
                  </a:lnTo>
                  <a:cubicBezTo>
                    <a:pt x="3785592" y="181371"/>
                    <a:pt x="3770966" y="195997"/>
                    <a:pt x="3752925" y="195997"/>
                  </a:cubicBezTo>
                  <a:lnTo>
                    <a:pt x="32667" y="195997"/>
                  </a:lnTo>
                  <a:cubicBezTo>
                    <a:pt x="14626" y="195997"/>
                    <a:pt x="0" y="181371"/>
                    <a:pt x="0" y="163330"/>
                  </a:cubicBezTo>
                  <a:lnTo>
                    <a:pt x="0" y="32667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58" tIns="43858" rIns="43858" bIns="43858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ООО «</a:t>
              </a:r>
              <a:r>
                <a:rPr lang="ru-RU" sz="9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Зарпласт</a:t>
              </a: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», резидент ТОР «Заречный»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5C8E62B0-D7E4-46B9-9931-1D54F7990FCD}"/>
              </a:ext>
            </a:extLst>
          </p:cNvPr>
          <p:cNvGrpSpPr/>
          <p:nvPr/>
        </p:nvGrpSpPr>
        <p:grpSpPr>
          <a:xfrm>
            <a:off x="4488110" y="927367"/>
            <a:ext cx="5216706" cy="5486500"/>
            <a:chOff x="4955219" y="1084554"/>
            <a:chExt cx="4659298" cy="5433135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2C326671-F008-4705-AE28-A6686F61C0DE}"/>
                </a:ext>
              </a:extLst>
            </p:cNvPr>
            <p:cNvSpPr/>
            <p:nvPr/>
          </p:nvSpPr>
          <p:spPr>
            <a:xfrm>
              <a:off x="4955219" y="1084554"/>
              <a:ext cx="4659298" cy="5433135"/>
            </a:xfrm>
            <a:prstGeom prst="rect">
              <a:avLst/>
            </a:prstGeom>
            <a:solidFill>
              <a:srgbClr val="F1F1F1"/>
            </a:solidFill>
          </p:spPr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xmlns="" id="{541AC76C-D8FF-4C8E-9945-4C134084A41A}"/>
                </a:ext>
              </a:extLst>
            </p:cNvPr>
            <p:cNvSpPr/>
            <p:nvPr/>
          </p:nvSpPr>
          <p:spPr>
            <a:xfrm>
              <a:off x="4955219" y="1086919"/>
              <a:ext cx="4659298" cy="201574"/>
            </a:xfrm>
            <a:custGeom>
              <a:avLst/>
              <a:gdLst>
                <a:gd name="connsiteX0" fmla="*/ 0 w 4659298"/>
                <a:gd name="connsiteY0" fmla="*/ 33596 h 201574"/>
                <a:gd name="connsiteX1" fmla="*/ 33596 w 4659298"/>
                <a:gd name="connsiteY1" fmla="*/ 0 h 201574"/>
                <a:gd name="connsiteX2" fmla="*/ 4625702 w 4659298"/>
                <a:gd name="connsiteY2" fmla="*/ 0 h 201574"/>
                <a:gd name="connsiteX3" fmla="*/ 4659298 w 4659298"/>
                <a:gd name="connsiteY3" fmla="*/ 33596 h 201574"/>
                <a:gd name="connsiteX4" fmla="*/ 4659298 w 4659298"/>
                <a:gd name="connsiteY4" fmla="*/ 167978 h 201574"/>
                <a:gd name="connsiteX5" fmla="*/ 4625702 w 4659298"/>
                <a:gd name="connsiteY5" fmla="*/ 201574 h 201574"/>
                <a:gd name="connsiteX6" fmla="*/ 33596 w 4659298"/>
                <a:gd name="connsiteY6" fmla="*/ 201574 h 201574"/>
                <a:gd name="connsiteX7" fmla="*/ 0 w 4659298"/>
                <a:gd name="connsiteY7" fmla="*/ 167978 h 201574"/>
                <a:gd name="connsiteX8" fmla="*/ 0 w 4659298"/>
                <a:gd name="connsiteY8" fmla="*/ 33596 h 20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9298" h="201574">
                  <a:moveTo>
                    <a:pt x="0" y="33596"/>
                  </a:moveTo>
                  <a:cubicBezTo>
                    <a:pt x="0" y="15041"/>
                    <a:pt x="15041" y="0"/>
                    <a:pt x="33596" y="0"/>
                  </a:cubicBezTo>
                  <a:lnTo>
                    <a:pt x="4625702" y="0"/>
                  </a:lnTo>
                  <a:cubicBezTo>
                    <a:pt x="4644257" y="0"/>
                    <a:pt x="4659298" y="15041"/>
                    <a:pt x="4659298" y="33596"/>
                  </a:cubicBezTo>
                  <a:lnTo>
                    <a:pt x="4659298" y="167978"/>
                  </a:lnTo>
                  <a:cubicBezTo>
                    <a:pt x="4659298" y="186533"/>
                    <a:pt x="4644257" y="201574"/>
                    <a:pt x="4625702" y="201574"/>
                  </a:cubicBezTo>
                  <a:lnTo>
                    <a:pt x="33596" y="201574"/>
                  </a:lnTo>
                  <a:cubicBezTo>
                    <a:pt x="15041" y="201574"/>
                    <a:pt x="0" y="186533"/>
                    <a:pt x="0" y="167978"/>
                  </a:cubicBezTo>
                  <a:lnTo>
                    <a:pt x="0" y="33596"/>
                  </a:lnTo>
                  <a:close/>
                </a:path>
              </a:pathLst>
            </a:custGeom>
            <a:solidFill>
              <a:srgbClr val="4756A0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30" tIns="44130" rIns="44130" bIns="4413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1" kern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СФЕРА ДЕЯТЕЛЬНОСТИ</a:t>
              </a:r>
              <a:endParaRPr lang="ru-RU" sz="9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xmlns="" id="{C3A2F29D-6395-4B48-9D83-C6A16B054DF4}"/>
                </a:ext>
              </a:extLst>
            </p:cNvPr>
            <p:cNvSpPr/>
            <p:nvPr/>
          </p:nvSpPr>
          <p:spPr>
            <a:xfrm>
              <a:off x="4955219" y="1312365"/>
              <a:ext cx="4659298" cy="201574"/>
            </a:xfrm>
            <a:custGeom>
              <a:avLst/>
              <a:gdLst>
                <a:gd name="connsiteX0" fmla="*/ 0 w 4659298"/>
                <a:gd name="connsiteY0" fmla="*/ 33596 h 201574"/>
                <a:gd name="connsiteX1" fmla="*/ 33596 w 4659298"/>
                <a:gd name="connsiteY1" fmla="*/ 0 h 201574"/>
                <a:gd name="connsiteX2" fmla="*/ 4625702 w 4659298"/>
                <a:gd name="connsiteY2" fmla="*/ 0 h 201574"/>
                <a:gd name="connsiteX3" fmla="*/ 4659298 w 4659298"/>
                <a:gd name="connsiteY3" fmla="*/ 33596 h 201574"/>
                <a:gd name="connsiteX4" fmla="*/ 4659298 w 4659298"/>
                <a:gd name="connsiteY4" fmla="*/ 167978 h 201574"/>
                <a:gd name="connsiteX5" fmla="*/ 4625702 w 4659298"/>
                <a:gd name="connsiteY5" fmla="*/ 201574 h 201574"/>
                <a:gd name="connsiteX6" fmla="*/ 33596 w 4659298"/>
                <a:gd name="connsiteY6" fmla="*/ 201574 h 201574"/>
                <a:gd name="connsiteX7" fmla="*/ 0 w 4659298"/>
                <a:gd name="connsiteY7" fmla="*/ 167978 h 201574"/>
                <a:gd name="connsiteX8" fmla="*/ 0 w 4659298"/>
                <a:gd name="connsiteY8" fmla="*/ 33596 h 20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9298" h="201574">
                  <a:moveTo>
                    <a:pt x="0" y="33596"/>
                  </a:moveTo>
                  <a:cubicBezTo>
                    <a:pt x="0" y="15041"/>
                    <a:pt x="15041" y="0"/>
                    <a:pt x="33596" y="0"/>
                  </a:cubicBezTo>
                  <a:lnTo>
                    <a:pt x="4625702" y="0"/>
                  </a:lnTo>
                  <a:cubicBezTo>
                    <a:pt x="4644257" y="0"/>
                    <a:pt x="4659298" y="15041"/>
                    <a:pt x="4659298" y="33596"/>
                  </a:cubicBezTo>
                  <a:lnTo>
                    <a:pt x="4659298" y="167978"/>
                  </a:lnTo>
                  <a:cubicBezTo>
                    <a:pt x="4659298" y="186533"/>
                    <a:pt x="4644257" y="201574"/>
                    <a:pt x="4625702" y="201574"/>
                  </a:cubicBezTo>
                  <a:lnTo>
                    <a:pt x="33596" y="201574"/>
                  </a:lnTo>
                  <a:cubicBezTo>
                    <a:pt x="15041" y="201574"/>
                    <a:pt x="0" y="186533"/>
                    <a:pt x="0" y="167978"/>
                  </a:cubicBezTo>
                  <a:lnTo>
                    <a:pt x="0" y="33596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30" tIns="44130" rIns="44130" bIns="44130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0" i="0" u="none" kern="1200" dirty="0">
                  <a:latin typeface="Arial" panose="020B0604020202020204" pitchFamily="34" charset="0"/>
                  <a:cs typeface="Arial" panose="020B0604020202020204" pitchFamily="34" charset="0"/>
                </a:rPr>
                <a:t>1. Обработка металлических изделий механическая</a:t>
              </a:r>
              <a:endParaRPr lang="ru-RU" sz="9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xmlns="" id="{5B19D7C6-0670-4AC4-95B4-DC01DC61B484}"/>
                </a:ext>
              </a:extLst>
            </p:cNvPr>
            <p:cNvSpPr/>
            <p:nvPr/>
          </p:nvSpPr>
          <p:spPr>
            <a:xfrm>
              <a:off x="4955219" y="1506023"/>
              <a:ext cx="4659298" cy="201574"/>
            </a:xfrm>
            <a:custGeom>
              <a:avLst/>
              <a:gdLst>
                <a:gd name="connsiteX0" fmla="*/ 0 w 4659298"/>
                <a:gd name="connsiteY0" fmla="*/ 33596 h 201574"/>
                <a:gd name="connsiteX1" fmla="*/ 33596 w 4659298"/>
                <a:gd name="connsiteY1" fmla="*/ 0 h 201574"/>
                <a:gd name="connsiteX2" fmla="*/ 4625702 w 4659298"/>
                <a:gd name="connsiteY2" fmla="*/ 0 h 201574"/>
                <a:gd name="connsiteX3" fmla="*/ 4659298 w 4659298"/>
                <a:gd name="connsiteY3" fmla="*/ 33596 h 201574"/>
                <a:gd name="connsiteX4" fmla="*/ 4659298 w 4659298"/>
                <a:gd name="connsiteY4" fmla="*/ 167978 h 201574"/>
                <a:gd name="connsiteX5" fmla="*/ 4625702 w 4659298"/>
                <a:gd name="connsiteY5" fmla="*/ 201574 h 201574"/>
                <a:gd name="connsiteX6" fmla="*/ 33596 w 4659298"/>
                <a:gd name="connsiteY6" fmla="*/ 201574 h 201574"/>
                <a:gd name="connsiteX7" fmla="*/ 0 w 4659298"/>
                <a:gd name="connsiteY7" fmla="*/ 167978 h 201574"/>
                <a:gd name="connsiteX8" fmla="*/ 0 w 4659298"/>
                <a:gd name="connsiteY8" fmla="*/ 33596 h 20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9298" h="201574">
                  <a:moveTo>
                    <a:pt x="0" y="33596"/>
                  </a:moveTo>
                  <a:cubicBezTo>
                    <a:pt x="0" y="15041"/>
                    <a:pt x="15041" y="0"/>
                    <a:pt x="33596" y="0"/>
                  </a:cubicBezTo>
                  <a:lnTo>
                    <a:pt x="4625702" y="0"/>
                  </a:lnTo>
                  <a:cubicBezTo>
                    <a:pt x="4644257" y="0"/>
                    <a:pt x="4659298" y="15041"/>
                    <a:pt x="4659298" y="33596"/>
                  </a:cubicBezTo>
                  <a:lnTo>
                    <a:pt x="4659298" y="167978"/>
                  </a:lnTo>
                  <a:cubicBezTo>
                    <a:pt x="4659298" y="186533"/>
                    <a:pt x="4644257" y="201574"/>
                    <a:pt x="4625702" y="201574"/>
                  </a:cubicBezTo>
                  <a:lnTo>
                    <a:pt x="33596" y="201574"/>
                  </a:lnTo>
                  <a:cubicBezTo>
                    <a:pt x="15041" y="201574"/>
                    <a:pt x="0" y="186533"/>
                    <a:pt x="0" y="167978"/>
                  </a:cubicBezTo>
                  <a:lnTo>
                    <a:pt x="0" y="33596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30" tIns="44130" rIns="44130" bIns="44130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0" i="0" u="none" kern="1200" dirty="0">
                  <a:latin typeface="Arial" panose="020B0604020202020204" pitchFamily="34" charset="0"/>
                  <a:cs typeface="Arial" panose="020B0604020202020204" pitchFamily="34" charset="0"/>
                </a:rPr>
                <a:t>2. Производство прочих химических продуктов </a:t>
              </a:r>
              <a:endParaRPr lang="ru-RU" sz="9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xmlns="" id="{9613ABAB-065A-4158-B164-B92D38D99284}"/>
                </a:ext>
              </a:extLst>
            </p:cNvPr>
            <p:cNvSpPr/>
            <p:nvPr/>
          </p:nvSpPr>
          <p:spPr>
            <a:xfrm>
              <a:off x="4955219" y="1715576"/>
              <a:ext cx="4659298" cy="201574"/>
            </a:xfrm>
            <a:custGeom>
              <a:avLst/>
              <a:gdLst>
                <a:gd name="connsiteX0" fmla="*/ 0 w 4659298"/>
                <a:gd name="connsiteY0" fmla="*/ 33596 h 201574"/>
                <a:gd name="connsiteX1" fmla="*/ 33596 w 4659298"/>
                <a:gd name="connsiteY1" fmla="*/ 0 h 201574"/>
                <a:gd name="connsiteX2" fmla="*/ 4625702 w 4659298"/>
                <a:gd name="connsiteY2" fmla="*/ 0 h 201574"/>
                <a:gd name="connsiteX3" fmla="*/ 4659298 w 4659298"/>
                <a:gd name="connsiteY3" fmla="*/ 33596 h 201574"/>
                <a:gd name="connsiteX4" fmla="*/ 4659298 w 4659298"/>
                <a:gd name="connsiteY4" fmla="*/ 167978 h 201574"/>
                <a:gd name="connsiteX5" fmla="*/ 4625702 w 4659298"/>
                <a:gd name="connsiteY5" fmla="*/ 201574 h 201574"/>
                <a:gd name="connsiteX6" fmla="*/ 33596 w 4659298"/>
                <a:gd name="connsiteY6" fmla="*/ 201574 h 201574"/>
                <a:gd name="connsiteX7" fmla="*/ 0 w 4659298"/>
                <a:gd name="connsiteY7" fmla="*/ 167978 h 201574"/>
                <a:gd name="connsiteX8" fmla="*/ 0 w 4659298"/>
                <a:gd name="connsiteY8" fmla="*/ 33596 h 20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9298" h="201574">
                  <a:moveTo>
                    <a:pt x="0" y="33596"/>
                  </a:moveTo>
                  <a:cubicBezTo>
                    <a:pt x="0" y="15041"/>
                    <a:pt x="15041" y="0"/>
                    <a:pt x="33596" y="0"/>
                  </a:cubicBezTo>
                  <a:lnTo>
                    <a:pt x="4625702" y="0"/>
                  </a:lnTo>
                  <a:cubicBezTo>
                    <a:pt x="4644257" y="0"/>
                    <a:pt x="4659298" y="15041"/>
                    <a:pt x="4659298" y="33596"/>
                  </a:cubicBezTo>
                  <a:lnTo>
                    <a:pt x="4659298" y="167978"/>
                  </a:lnTo>
                  <a:cubicBezTo>
                    <a:pt x="4659298" y="186533"/>
                    <a:pt x="4644257" y="201574"/>
                    <a:pt x="4625702" y="201574"/>
                  </a:cubicBezTo>
                  <a:lnTo>
                    <a:pt x="33596" y="201574"/>
                  </a:lnTo>
                  <a:cubicBezTo>
                    <a:pt x="15041" y="201574"/>
                    <a:pt x="0" y="186533"/>
                    <a:pt x="0" y="167978"/>
                  </a:cubicBezTo>
                  <a:lnTo>
                    <a:pt x="0" y="33596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30" tIns="44130" rIns="44130" bIns="44130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0" i="0" u="none" kern="1200" dirty="0">
                  <a:latin typeface="Arial" panose="020B0604020202020204" pitchFamily="34" charset="0"/>
                  <a:cs typeface="Arial" panose="020B0604020202020204" pitchFamily="34" charset="0"/>
                </a:rPr>
                <a:t>3. Производство пластмасс и синтетических смол в первичных формах</a:t>
              </a:r>
              <a:endParaRPr lang="ru-RU" sz="9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xmlns="" id="{A7352BAF-00BB-450E-B386-31F81F4B4EFD}"/>
                </a:ext>
              </a:extLst>
            </p:cNvPr>
            <p:cNvSpPr/>
            <p:nvPr/>
          </p:nvSpPr>
          <p:spPr>
            <a:xfrm>
              <a:off x="4955219" y="1933964"/>
              <a:ext cx="4659298" cy="201574"/>
            </a:xfrm>
            <a:custGeom>
              <a:avLst/>
              <a:gdLst>
                <a:gd name="connsiteX0" fmla="*/ 0 w 4659298"/>
                <a:gd name="connsiteY0" fmla="*/ 33596 h 201574"/>
                <a:gd name="connsiteX1" fmla="*/ 33596 w 4659298"/>
                <a:gd name="connsiteY1" fmla="*/ 0 h 201574"/>
                <a:gd name="connsiteX2" fmla="*/ 4625702 w 4659298"/>
                <a:gd name="connsiteY2" fmla="*/ 0 h 201574"/>
                <a:gd name="connsiteX3" fmla="*/ 4659298 w 4659298"/>
                <a:gd name="connsiteY3" fmla="*/ 33596 h 201574"/>
                <a:gd name="connsiteX4" fmla="*/ 4659298 w 4659298"/>
                <a:gd name="connsiteY4" fmla="*/ 167978 h 201574"/>
                <a:gd name="connsiteX5" fmla="*/ 4625702 w 4659298"/>
                <a:gd name="connsiteY5" fmla="*/ 201574 h 201574"/>
                <a:gd name="connsiteX6" fmla="*/ 33596 w 4659298"/>
                <a:gd name="connsiteY6" fmla="*/ 201574 h 201574"/>
                <a:gd name="connsiteX7" fmla="*/ 0 w 4659298"/>
                <a:gd name="connsiteY7" fmla="*/ 167978 h 201574"/>
                <a:gd name="connsiteX8" fmla="*/ 0 w 4659298"/>
                <a:gd name="connsiteY8" fmla="*/ 33596 h 20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9298" h="201574">
                  <a:moveTo>
                    <a:pt x="0" y="33596"/>
                  </a:moveTo>
                  <a:cubicBezTo>
                    <a:pt x="0" y="15041"/>
                    <a:pt x="15041" y="0"/>
                    <a:pt x="33596" y="0"/>
                  </a:cubicBezTo>
                  <a:lnTo>
                    <a:pt x="4625702" y="0"/>
                  </a:lnTo>
                  <a:cubicBezTo>
                    <a:pt x="4644257" y="0"/>
                    <a:pt x="4659298" y="15041"/>
                    <a:pt x="4659298" y="33596"/>
                  </a:cubicBezTo>
                  <a:lnTo>
                    <a:pt x="4659298" y="167978"/>
                  </a:lnTo>
                  <a:cubicBezTo>
                    <a:pt x="4659298" y="186533"/>
                    <a:pt x="4644257" y="201574"/>
                    <a:pt x="4625702" y="201574"/>
                  </a:cubicBezTo>
                  <a:lnTo>
                    <a:pt x="33596" y="201574"/>
                  </a:lnTo>
                  <a:cubicBezTo>
                    <a:pt x="15041" y="201574"/>
                    <a:pt x="0" y="186533"/>
                    <a:pt x="0" y="167978"/>
                  </a:cubicBezTo>
                  <a:lnTo>
                    <a:pt x="0" y="33596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30" tIns="44130" rIns="44130" bIns="44130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0" i="0" u="none" kern="1200" dirty="0">
                  <a:latin typeface="Arial" panose="020B0604020202020204" pitchFamily="34" charset="0"/>
                  <a:cs typeface="Arial" panose="020B0604020202020204" pitchFamily="34" charset="0"/>
                </a:rPr>
                <a:t>4. Производство удобрений и азотных соединений</a:t>
              </a:r>
              <a:endParaRPr lang="ru-RU" sz="9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xmlns="" id="{FD4D4964-9820-4442-BDFA-442B5462FC73}"/>
                </a:ext>
              </a:extLst>
            </p:cNvPr>
            <p:cNvSpPr/>
            <p:nvPr/>
          </p:nvSpPr>
          <p:spPr>
            <a:xfrm>
              <a:off x="4955219" y="2154855"/>
              <a:ext cx="4659298" cy="189598"/>
            </a:xfrm>
            <a:custGeom>
              <a:avLst/>
              <a:gdLst>
                <a:gd name="connsiteX0" fmla="*/ 0 w 4659298"/>
                <a:gd name="connsiteY0" fmla="*/ 31600 h 189598"/>
                <a:gd name="connsiteX1" fmla="*/ 31600 w 4659298"/>
                <a:gd name="connsiteY1" fmla="*/ 0 h 189598"/>
                <a:gd name="connsiteX2" fmla="*/ 4627698 w 4659298"/>
                <a:gd name="connsiteY2" fmla="*/ 0 h 189598"/>
                <a:gd name="connsiteX3" fmla="*/ 4659298 w 4659298"/>
                <a:gd name="connsiteY3" fmla="*/ 31600 h 189598"/>
                <a:gd name="connsiteX4" fmla="*/ 4659298 w 4659298"/>
                <a:gd name="connsiteY4" fmla="*/ 157998 h 189598"/>
                <a:gd name="connsiteX5" fmla="*/ 4627698 w 4659298"/>
                <a:gd name="connsiteY5" fmla="*/ 189598 h 189598"/>
                <a:gd name="connsiteX6" fmla="*/ 31600 w 4659298"/>
                <a:gd name="connsiteY6" fmla="*/ 189598 h 189598"/>
                <a:gd name="connsiteX7" fmla="*/ 0 w 4659298"/>
                <a:gd name="connsiteY7" fmla="*/ 157998 h 189598"/>
                <a:gd name="connsiteX8" fmla="*/ 0 w 4659298"/>
                <a:gd name="connsiteY8" fmla="*/ 31600 h 18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9298" h="189598">
                  <a:moveTo>
                    <a:pt x="0" y="31600"/>
                  </a:moveTo>
                  <a:cubicBezTo>
                    <a:pt x="0" y="14148"/>
                    <a:pt x="14148" y="0"/>
                    <a:pt x="31600" y="0"/>
                  </a:cubicBezTo>
                  <a:lnTo>
                    <a:pt x="4627698" y="0"/>
                  </a:lnTo>
                  <a:cubicBezTo>
                    <a:pt x="4645150" y="0"/>
                    <a:pt x="4659298" y="14148"/>
                    <a:pt x="4659298" y="31600"/>
                  </a:cubicBezTo>
                  <a:lnTo>
                    <a:pt x="4659298" y="157998"/>
                  </a:lnTo>
                  <a:cubicBezTo>
                    <a:pt x="4659298" y="175450"/>
                    <a:pt x="4645150" y="189598"/>
                    <a:pt x="4627698" y="189598"/>
                  </a:cubicBezTo>
                  <a:lnTo>
                    <a:pt x="31600" y="189598"/>
                  </a:lnTo>
                  <a:cubicBezTo>
                    <a:pt x="14148" y="189598"/>
                    <a:pt x="0" y="175450"/>
                    <a:pt x="0" y="157998"/>
                  </a:cubicBezTo>
                  <a:lnTo>
                    <a:pt x="0" y="31600"/>
                  </a:lnTo>
                  <a:close/>
                </a:path>
              </a:pathLst>
            </a:custGeom>
            <a:solidFill>
              <a:srgbClr val="F1F1F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545" tIns="43545" rIns="43545" bIns="43545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0" i="0" u="none" kern="1200" dirty="0">
                  <a:latin typeface="Arial" panose="020B0604020202020204" pitchFamily="34" charset="0"/>
                  <a:cs typeface="Arial" panose="020B0604020202020204" pitchFamily="34" charset="0"/>
                </a:rPr>
                <a:t>5. Производство прочих проводов и кабелей для электронного и электрического оборудования</a:t>
              </a:r>
              <a:endParaRPr lang="ru-RU" sz="9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xmlns="" id="{482DBF06-3A26-4662-B6DF-342F70771D7B}"/>
                </a:ext>
              </a:extLst>
            </p:cNvPr>
            <p:cNvSpPr/>
            <p:nvPr/>
          </p:nvSpPr>
          <p:spPr>
            <a:xfrm>
              <a:off x="4955219" y="2353147"/>
              <a:ext cx="4659298" cy="201574"/>
            </a:xfrm>
            <a:custGeom>
              <a:avLst/>
              <a:gdLst>
                <a:gd name="connsiteX0" fmla="*/ 0 w 4659298"/>
                <a:gd name="connsiteY0" fmla="*/ 33596 h 201574"/>
                <a:gd name="connsiteX1" fmla="*/ 33596 w 4659298"/>
                <a:gd name="connsiteY1" fmla="*/ 0 h 201574"/>
                <a:gd name="connsiteX2" fmla="*/ 4625702 w 4659298"/>
                <a:gd name="connsiteY2" fmla="*/ 0 h 201574"/>
                <a:gd name="connsiteX3" fmla="*/ 4659298 w 4659298"/>
                <a:gd name="connsiteY3" fmla="*/ 33596 h 201574"/>
                <a:gd name="connsiteX4" fmla="*/ 4659298 w 4659298"/>
                <a:gd name="connsiteY4" fmla="*/ 167978 h 201574"/>
                <a:gd name="connsiteX5" fmla="*/ 4625702 w 4659298"/>
                <a:gd name="connsiteY5" fmla="*/ 201574 h 201574"/>
                <a:gd name="connsiteX6" fmla="*/ 33596 w 4659298"/>
                <a:gd name="connsiteY6" fmla="*/ 201574 h 201574"/>
                <a:gd name="connsiteX7" fmla="*/ 0 w 4659298"/>
                <a:gd name="connsiteY7" fmla="*/ 167978 h 201574"/>
                <a:gd name="connsiteX8" fmla="*/ 0 w 4659298"/>
                <a:gd name="connsiteY8" fmla="*/ 33596 h 20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9298" h="201574">
                  <a:moveTo>
                    <a:pt x="0" y="33596"/>
                  </a:moveTo>
                  <a:cubicBezTo>
                    <a:pt x="0" y="15041"/>
                    <a:pt x="15041" y="0"/>
                    <a:pt x="33596" y="0"/>
                  </a:cubicBezTo>
                  <a:lnTo>
                    <a:pt x="4625702" y="0"/>
                  </a:lnTo>
                  <a:cubicBezTo>
                    <a:pt x="4644257" y="0"/>
                    <a:pt x="4659298" y="15041"/>
                    <a:pt x="4659298" y="33596"/>
                  </a:cubicBezTo>
                  <a:lnTo>
                    <a:pt x="4659298" y="167978"/>
                  </a:lnTo>
                  <a:cubicBezTo>
                    <a:pt x="4659298" y="186533"/>
                    <a:pt x="4644257" y="201574"/>
                    <a:pt x="4625702" y="201574"/>
                  </a:cubicBezTo>
                  <a:lnTo>
                    <a:pt x="33596" y="201574"/>
                  </a:lnTo>
                  <a:cubicBezTo>
                    <a:pt x="15041" y="201574"/>
                    <a:pt x="0" y="186533"/>
                    <a:pt x="0" y="167978"/>
                  </a:cubicBezTo>
                  <a:lnTo>
                    <a:pt x="0" y="33596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30" tIns="44130" rIns="44130" bIns="44130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0" i="0" u="none" kern="1200" dirty="0">
                  <a:latin typeface="Arial" panose="020B0604020202020204" pitchFamily="34" charset="0"/>
                  <a:cs typeface="Arial" panose="020B0604020202020204" pitchFamily="34" charset="0"/>
                </a:rPr>
                <a:t>6. Производство радиаторов и котлов центрального отопления</a:t>
              </a:r>
              <a:endParaRPr lang="ru-RU" sz="9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AA2BEFF2-2CBA-4F41-9BDF-22E5B235BA64}"/>
                </a:ext>
              </a:extLst>
            </p:cNvPr>
            <p:cNvSpPr/>
            <p:nvPr/>
          </p:nvSpPr>
          <p:spPr>
            <a:xfrm>
              <a:off x="4955219" y="2561861"/>
              <a:ext cx="4659298" cy="201574"/>
            </a:xfrm>
            <a:custGeom>
              <a:avLst/>
              <a:gdLst>
                <a:gd name="connsiteX0" fmla="*/ 0 w 4659298"/>
                <a:gd name="connsiteY0" fmla="*/ 33596 h 201574"/>
                <a:gd name="connsiteX1" fmla="*/ 33596 w 4659298"/>
                <a:gd name="connsiteY1" fmla="*/ 0 h 201574"/>
                <a:gd name="connsiteX2" fmla="*/ 4625702 w 4659298"/>
                <a:gd name="connsiteY2" fmla="*/ 0 h 201574"/>
                <a:gd name="connsiteX3" fmla="*/ 4659298 w 4659298"/>
                <a:gd name="connsiteY3" fmla="*/ 33596 h 201574"/>
                <a:gd name="connsiteX4" fmla="*/ 4659298 w 4659298"/>
                <a:gd name="connsiteY4" fmla="*/ 167978 h 201574"/>
                <a:gd name="connsiteX5" fmla="*/ 4625702 w 4659298"/>
                <a:gd name="connsiteY5" fmla="*/ 201574 h 201574"/>
                <a:gd name="connsiteX6" fmla="*/ 33596 w 4659298"/>
                <a:gd name="connsiteY6" fmla="*/ 201574 h 201574"/>
                <a:gd name="connsiteX7" fmla="*/ 0 w 4659298"/>
                <a:gd name="connsiteY7" fmla="*/ 167978 h 201574"/>
                <a:gd name="connsiteX8" fmla="*/ 0 w 4659298"/>
                <a:gd name="connsiteY8" fmla="*/ 33596 h 20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9298" h="201574">
                  <a:moveTo>
                    <a:pt x="0" y="33596"/>
                  </a:moveTo>
                  <a:cubicBezTo>
                    <a:pt x="0" y="15041"/>
                    <a:pt x="15041" y="0"/>
                    <a:pt x="33596" y="0"/>
                  </a:cubicBezTo>
                  <a:lnTo>
                    <a:pt x="4625702" y="0"/>
                  </a:lnTo>
                  <a:cubicBezTo>
                    <a:pt x="4644257" y="0"/>
                    <a:pt x="4659298" y="15041"/>
                    <a:pt x="4659298" y="33596"/>
                  </a:cubicBezTo>
                  <a:lnTo>
                    <a:pt x="4659298" y="167978"/>
                  </a:lnTo>
                  <a:cubicBezTo>
                    <a:pt x="4659298" y="186533"/>
                    <a:pt x="4644257" y="201574"/>
                    <a:pt x="4625702" y="201574"/>
                  </a:cubicBezTo>
                  <a:lnTo>
                    <a:pt x="33596" y="201574"/>
                  </a:lnTo>
                  <a:cubicBezTo>
                    <a:pt x="15041" y="201574"/>
                    <a:pt x="0" y="186533"/>
                    <a:pt x="0" y="167978"/>
                  </a:cubicBezTo>
                  <a:lnTo>
                    <a:pt x="0" y="33596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30" tIns="44130" rIns="44130" bIns="44130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0" i="0" u="none" kern="1200" dirty="0">
                  <a:latin typeface="Arial" panose="020B0604020202020204" pitchFamily="34" charset="0"/>
                  <a:cs typeface="Arial" panose="020B0604020202020204" pitchFamily="34" charset="0"/>
                </a:rPr>
                <a:t>7. Обработка металлических изделий механическая</a:t>
              </a:r>
              <a:endParaRPr lang="ru-RU" sz="9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CBCC5EF2-66D5-451F-BBC0-FCC2F5E400D3}"/>
                </a:ext>
              </a:extLst>
            </p:cNvPr>
            <p:cNvSpPr/>
            <p:nvPr/>
          </p:nvSpPr>
          <p:spPr>
            <a:xfrm>
              <a:off x="4955219" y="2761865"/>
              <a:ext cx="4659298" cy="201574"/>
            </a:xfrm>
            <a:custGeom>
              <a:avLst/>
              <a:gdLst>
                <a:gd name="connsiteX0" fmla="*/ 0 w 4659298"/>
                <a:gd name="connsiteY0" fmla="*/ 33596 h 201574"/>
                <a:gd name="connsiteX1" fmla="*/ 33596 w 4659298"/>
                <a:gd name="connsiteY1" fmla="*/ 0 h 201574"/>
                <a:gd name="connsiteX2" fmla="*/ 4625702 w 4659298"/>
                <a:gd name="connsiteY2" fmla="*/ 0 h 201574"/>
                <a:gd name="connsiteX3" fmla="*/ 4659298 w 4659298"/>
                <a:gd name="connsiteY3" fmla="*/ 33596 h 201574"/>
                <a:gd name="connsiteX4" fmla="*/ 4659298 w 4659298"/>
                <a:gd name="connsiteY4" fmla="*/ 167978 h 201574"/>
                <a:gd name="connsiteX5" fmla="*/ 4625702 w 4659298"/>
                <a:gd name="connsiteY5" fmla="*/ 201574 h 201574"/>
                <a:gd name="connsiteX6" fmla="*/ 33596 w 4659298"/>
                <a:gd name="connsiteY6" fmla="*/ 201574 h 201574"/>
                <a:gd name="connsiteX7" fmla="*/ 0 w 4659298"/>
                <a:gd name="connsiteY7" fmla="*/ 167978 h 201574"/>
                <a:gd name="connsiteX8" fmla="*/ 0 w 4659298"/>
                <a:gd name="connsiteY8" fmla="*/ 33596 h 20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9298" h="201574">
                  <a:moveTo>
                    <a:pt x="0" y="33596"/>
                  </a:moveTo>
                  <a:cubicBezTo>
                    <a:pt x="0" y="15041"/>
                    <a:pt x="15041" y="0"/>
                    <a:pt x="33596" y="0"/>
                  </a:cubicBezTo>
                  <a:lnTo>
                    <a:pt x="4625702" y="0"/>
                  </a:lnTo>
                  <a:cubicBezTo>
                    <a:pt x="4644257" y="0"/>
                    <a:pt x="4659298" y="15041"/>
                    <a:pt x="4659298" y="33596"/>
                  </a:cubicBezTo>
                  <a:lnTo>
                    <a:pt x="4659298" y="167978"/>
                  </a:lnTo>
                  <a:cubicBezTo>
                    <a:pt x="4659298" y="186533"/>
                    <a:pt x="4644257" y="201574"/>
                    <a:pt x="4625702" y="201574"/>
                  </a:cubicBezTo>
                  <a:lnTo>
                    <a:pt x="33596" y="201574"/>
                  </a:lnTo>
                  <a:cubicBezTo>
                    <a:pt x="15041" y="201574"/>
                    <a:pt x="0" y="186533"/>
                    <a:pt x="0" y="167978"/>
                  </a:cubicBezTo>
                  <a:lnTo>
                    <a:pt x="0" y="33596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30" tIns="44130" rIns="44130" bIns="44130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8. Производство электрической распределительной и регулирующей аппаратуры</a:t>
              </a: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E3E30675-E785-4548-A648-9880F6FCDB31}"/>
                </a:ext>
              </a:extLst>
            </p:cNvPr>
            <p:cNvSpPr/>
            <p:nvPr/>
          </p:nvSpPr>
          <p:spPr>
            <a:xfrm>
              <a:off x="4955219" y="2967760"/>
              <a:ext cx="4659298" cy="201574"/>
            </a:xfrm>
            <a:custGeom>
              <a:avLst/>
              <a:gdLst>
                <a:gd name="connsiteX0" fmla="*/ 0 w 4659298"/>
                <a:gd name="connsiteY0" fmla="*/ 33596 h 201574"/>
                <a:gd name="connsiteX1" fmla="*/ 33596 w 4659298"/>
                <a:gd name="connsiteY1" fmla="*/ 0 h 201574"/>
                <a:gd name="connsiteX2" fmla="*/ 4625702 w 4659298"/>
                <a:gd name="connsiteY2" fmla="*/ 0 h 201574"/>
                <a:gd name="connsiteX3" fmla="*/ 4659298 w 4659298"/>
                <a:gd name="connsiteY3" fmla="*/ 33596 h 201574"/>
                <a:gd name="connsiteX4" fmla="*/ 4659298 w 4659298"/>
                <a:gd name="connsiteY4" fmla="*/ 167978 h 201574"/>
                <a:gd name="connsiteX5" fmla="*/ 4625702 w 4659298"/>
                <a:gd name="connsiteY5" fmla="*/ 201574 h 201574"/>
                <a:gd name="connsiteX6" fmla="*/ 33596 w 4659298"/>
                <a:gd name="connsiteY6" fmla="*/ 201574 h 201574"/>
                <a:gd name="connsiteX7" fmla="*/ 0 w 4659298"/>
                <a:gd name="connsiteY7" fmla="*/ 167978 h 201574"/>
                <a:gd name="connsiteX8" fmla="*/ 0 w 4659298"/>
                <a:gd name="connsiteY8" fmla="*/ 33596 h 20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9298" h="201574">
                  <a:moveTo>
                    <a:pt x="0" y="33596"/>
                  </a:moveTo>
                  <a:cubicBezTo>
                    <a:pt x="0" y="15041"/>
                    <a:pt x="15041" y="0"/>
                    <a:pt x="33596" y="0"/>
                  </a:cubicBezTo>
                  <a:lnTo>
                    <a:pt x="4625702" y="0"/>
                  </a:lnTo>
                  <a:cubicBezTo>
                    <a:pt x="4644257" y="0"/>
                    <a:pt x="4659298" y="15041"/>
                    <a:pt x="4659298" y="33596"/>
                  </a:cubicBezTo>
                  <a:lnTo>
                    <a:pt x="4659298" y="167978"/>
                  </a:lnTo>
                  <a:cubicBezTo>
                    <a:pt x="4659298" y="186533"/>
                    <a:pt x="4644257" y="201574"/>
                    <a:pt x="4625702" y="201574"/>
                  </a:cubicBezTo>
                  <a:lnTo>
                    <a:pt x="33596" y="201574"/>
                  </a:lnTo>
                  <a:cubicBezTo>
                    <a:pt x="15041" y="201574"/>
                    <a:pt x="0" y="186533"/>
                    <a:pt x="0" y="167978"/>
                  </a:cubicBezTo>
                  <a:lnTo>
                    <a:pt x="0" y="33596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30" tIns="44130" rIns="44130" bIns="44130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9. Производство строительных металлических конструкций, изделий и их частей </a:t>
              </a: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xmlns="" id="{EB315611-1A2E-46A4-B0E0-07A73C263920}"/>
                </a:ext>
              </a:extLst>
            </p:cNvPr>
            <p:cNvSpPr/>
            <p:nvPr/>
          </p:nvSpPr>
          <p:spPr>
            <a:xfrm>
              <a:off x="4955219" y="3177313"/>
              <a:ext cx="4659298" cy="201574"/>
            </a:xfrm>
            <a:custGeom>
              <a:avLst/>
              <a:gdLst>
                <a:gd name="connsiteX0" fmla="*/ 0 w 4659298"/>
                <a:gd name="connsiteY0" fmla="*/ 33596 h 201574"/>
                <a:gd name="connsiteX1" fmla="*/ 33596 w 4659298"/>
                <a:gd name="connsiteY1" fmla="*/ 0 h 201574"/>
                <a:gd name="connsiteX2" fmla="*/ 4625702 w 4659298"/>
                <a:gd name="connsiteY2" fmla="*/ 0 h 201574"/>
                <a:gd name="connsiteX3" fmla="*/ 4659298 w 4659298"/>
                <a:gd name="connsiteY3" fmla="*/ 33596 h 201574"/>
                <a:gd name="connsiteX4" fmla="*/ 4659298 w 4659298"/>
                <a:gd name="connsiteY4" fmla="*/ 167978 h 201574"/>
                <a:gd name="connsiteX5" fmla="*/ 4625702 w 4659298"/>
                <a:gd name="connsiteY5" fmla="*/ 201574 h 201574"/>
                <a:gd name="connsiteX6" fmla="*/ 33596 w 4659298"/>
                <a:gd name="connsiteY6" fmla="*/ 201574 h 201574"/>
                <a:gd name="connsiteX7" fmla="*/ 0 w 4659298"/>
                <a:gd name="connsiteY7" fmla="*/ 167978 h 201574"/>
                <a:gd name="connsiteX8" fmla="*/ 0 w 4659298"/>
                <a:gd name="connsiteY8" fmla="*/ 33596 h 20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9298" h="201574">
                  <a:moveTo>
                    <a:pt x="0" y="33596"/>
                  </a:moveTo>
                  <a:cubicBezTo>
                    <a:pt x="0" y="15041"/>
                    <a:pt x="15041" y="0"/>
                    <a:pt x="33596" y="0"/>
                  </a:cubicBezTo>
                  <a:lnTo>
                    <a:pt x="4625702" y="0"/>
                  </a:lnTo>
                  <a:cubicBezTo>
                    <a:pt x="4644257" y="0"/>
                    <a:pt x="4659298" y="15041"/>
                    <a:pt x="4659298" y="33596"/>
                  </a:cubicBezTo>
                  <a:lnTo>
                    <a:pt x="4659298" y="167978"/>
                  </a:lnTo>
                  <a:cubicBezTo>
                    <a:pt x="4659298" y="186533"/>
                    <a:pt x="4644257" y="201574"/>
                    <a:pt x="4625702" y="201574"/>
                  </a:cubicBezTo>
                  <a:lnTo>
                    <a:pt x="33596" y="201574"/>
                  </a:lnTo>
                  <a:cubicBezTo>
                    <a:pt x="15041" y="201574"/>
                    <a:pt x="0" y="186533"/>
                    <a:pt x="0" y="167978"/>
                  </a:cubicBezTo>
                  <a:lnTo>
                    <a:pt x="0" y="33596"/>
                  </a:lnTo>
                  <a:close/>
                </a:path>
              </a:pathLst>
            </a:custGeom>
            <a:solidFill>
              <a:srgbClr val="F1F1F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30" tIns="44130" rIns="44130" bIns="44130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0" i="0" u="none" kern="1200" dirty="0">
                  <a:latin typeface="Arial" panose="020B0604020202020204" pitchFamily="34" charset="0"/>
                  <a:cs typeface="Arial" panose="020B0604020202020204" pitchFamily="34" charset="0"/>
                </a:rPr>
                <a:t>10. Производство прочих химических продуктов, не включенных в другие группировки</a:t>
              </a:r>
              <a:endParaRPr lang="ru-RU" sz="9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xmlns="" id="{96ECFF50-D5A0-4F34-A5D7-E0722E96D4F5}"/>
                </a:ext>
              </a:extLst>
            </p:cNvPr>
            <p:cNvSpPr/>
            <p:nvPr/>
          </p:nvSpPr>
          <p:spPr>
            <a:xfrm>
              <a:off x="4955219" y="3387063"/>
              <a:ext cx="4659298" cy="201574"/>
            </a:xfrm>
            <a:custGeom>
              <a:avLst/>
              <a:gdLst>
                <a:gd name="connsiteX0" fmla="*/ 0 w 4659298"/>
                <a:gd name="connsiteY0" fmla="*/ 33596 h 201574"/>
                <a:gd name="connsiteX1" fmla="*/ 33596 w 4659298"/>
                <a:gd name="connsiteY1" fmla="*/ 0 h 201574"/>
                <a:gd name="connsiteX2" fmla="*/ 4625702 w 4659298"/>
                <a:gd name="connsiteY2" fmla="*/ 0 h 201574"/>
                <a:gd name="connsiteX3" fmla="*/ 4659298 w 4659298"/>
                <a:gd name="connsiteY3" fmla="*/ 33596 h 201574"/>
                <a:gd name="connsiteX4" fmla="*/ 4659298 w 4659298"/>
                <a:gd name="connsiteY4" fmla="*/ 167978 h 201574"/>
                <a:gd name="connsiteX5" fmla="*/ 4625702 w 4659298"/>
                <a:gd name="connsiteY5" fmla="*/ 201574 h 201574"/>
                <a:gd name="connsiteX6" fmla="*/ 33596 w 4659298"/>
                <a:gd name="connsiteY6" fmla="*/ 201574 h 201574"/>
                <a:gd name="connsiteX7" fmla="*/ 0 w 4659298"/>
                <a:gd name="connsiteY7" fmla="*/ 167978 h 201574"/>
                <a:gd name="connsiteX8" fmla="*/ 0 w 4659298"/>
                <a:gd name="connsiteY8" fmla="*/ 33596 h 20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9298" h="201574">
                  <a:moveTo>
                    <a:pt x="0" y="33596"/>
                  </a:moveTo>
                  <a:cubicBezTo>
                    <a:pt x="0" y="15041"/>
                    <a:pt x="15041" y="0"/>
                    <a:pt x="33596" y="0"/>
                  </a:cubicBezTo>
                  <a:lnTo>
                    <a:pt x="4625702" y="0"/>
                  </a:lnTo>
                  <a:cubicBezTo>
                    <a:pt x="4644257" y="0"/>
                    <a:pt x="4659298" y="15041"/>
                    <a:pt x="4659298" y="33596"/>
                  </a:cubicBezTo>
                  <a:lnTo>
                    <a:pt x="4659298" y="167978"/>
                  </a:lnTo>
                  <a:cubicBezTo>
                    <a:pt x="4659298" y="186533"/>
                    <a:pt x="4644257" y="201574"/>
                    <a:pt x="4625702" y="201574"/>
                  </a:cubicBezTo>
                  <a:lnTo>
                    <a:pt x="33596" y="201574"/>
                  </a:lnTo>
                  <a:cubicBezTo>
                    <a:pt x="15041" y="201574"/>
                    <a:pt x="0" y="186533"/>
                    <a:pt x="0" y="167978"/>
                  </a:cubicBezTo>
                  <a:lnTo>
                    <a:pt x="0" y="33596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30" tIns="44130" rIns="44130" bIns="44130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0" i="0" u="none" kern="1200" dirty="0">
                  <a:latin typeface="Arial" panose="020B0604020202020204" pitchFamily="34" charset="0"/>
                  <a:cs typeface="Arial" panose="020B0604020202020204" pitchFamily="34" charset="0"/>
                </a:rPr>
                <a:t>11. Производство пластмассовых плит, полос, труб и профилей</a:t>
              </a:r>
              <a:endParaRPr lang="ru-RU" sz="9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xmlns="" id="{E5E7AD1B-A0BF-44A0-BB8D-B30D44224E73}"/>
                </a:ext>
              </a:extLst>
            </p:cNvPr>
            <p:cNvSpPr/>
            <p:nvPr/>
          </p:nvSpPr>
          <p:spPr>
            <a:xfrm>
              <a:off x="4955219" y="3596615"/>
              <a:ext cx="4659298" cy="201574"/>
            </a:xfrm>
            <a:custGeom>
              <a:avLst/>
              <a:gdLst>
                <a:gd name="connsiteX0" fmla="*/ 0 w 4659298"/>
                <a:gd name="connsiteY0" fmla="*/ 33596 h 201574"/>
                <a:gd name="connsiteX1" fmla="*/ 33596 w 4659298"/>
                <a:gd name="connsiteY1" fmla="*/ 0 h 201574"/>
                <a:gd name="connsiteX2" fmla="*/ 4625702 w 4659298"/>
                <a:gd name="connsiteY2" fmla="*/ 0 h 201574"/>
                <a:gd name="connsiteX3" fmla="*/ 4659298 w 4659298"/>
                <a:gd name="connsiteY3" fmla="*/ 33596 h 201574"/>
                <a:gd name="connsiteX4" fmla="*/ 4659298 w 4659298"/>
                <a:gd name="connsiteY4" fmla="*/ 167978 h 201574"/>
                <a:gd name="connsiteX5" fmla="*/ 4625702 w 4659298"/>
                <a:gd name="connsiteY5" fmla="*/ 201574 h 201574"/>
                <a:gd name="connsiteX6" fmla="*/ 33596 w 4659298"/>
                <a:gd name="connsiteY6" fmla="*/ 201574 h 201574"/>
                <a:gd name="connsiteX7" fmla="*/ 0 w 4659298"/>
                <a:gd name="connsiteY7" fmla="*/ 167978 h 201574"/>
                <a:gd name="connsiteX8" fmla="*/ 0 w 4659298"/>
                <a:gd name="connsiteY8" fmla="*/ 33596 h 20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9298" h="201574">
                  <a:moveTo>
                    <a:pt x="0" y="33596"/>
                  </a:moveTo>
                  <a:cubicBezTo>
                    <a:pt x="0" y="15041"/>
                    <a:pt x="15041" y="0"/>
                    <a:pt x="33596" y="0"/>
                  </a:cubicBezTo>
                  <a:lnTo>
                    <a:pt x="4625702" y="0"/>
                  </a:lnTo>
                  <a:cubicBezTo>
                    <a:pt x="4644257" y="0"/>
                    <a:pt x="4659298" y="15041"/>
                    <a:pt x="4659298" y="33596"/>
                  </a:cubicBezTo>
                  <a:lnTo>
                    <a:pt x="4659298" y="167978"/>
                  </a:lnTo>
                  <a:cubicBezTo>
                    <a:pt x="4659298" y="186533"/>
                    <a:pt x="4644257" y="201574"/>
                    <a:pt x="4625702" y="201574"/>
                  </a:cubicBezTo>
                  <a:lnTo>
                    <a:pt x="33596" y="201574"/>
                  </a:lnTo>
                  <a:cubicBezTo>
                    <a:pt x="15041" y="201574"/>
                    <a:pt x="0" y="186533"/>
                    <a:pt x="0" y="167978"/>
                  </a:cubicBezTo>
                  <a:lnTo>
                    <a:pt x="0" y="33596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30" tIns="44130" rIns="44130" bIns="44130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12. Производство строительных металлических конструкций, изделий и их частей</a:t>
              </a: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xmlns="" id="{26087EE6-4478-43B4-B9CF-0F16DA8ABE9E}"/>
                </a:ext>
              </a:extLst>
            </p:cNvPr>
            <p:cNvSpPr/>
            <p:nvPr/>
          </p:nvSpPr>
          <p:spPr>
            <a:xfrm>
              <a:off x="4955219" y="3806562"/>
              <a:ext cx="4659298" cy="201574"/>
            </a:xfrm>
            <a:custGeom>
              <a:avLst/>
              <a:gdLst>
                <a:gd name="connsiteX0" fmla="*/ 0 w 4659298"/>
                <a:gd name="connsiteY0" fmla="*/ 33596 h 201574"/>
                <a:gd name="connsiteX1" fmla="*/ 33596 w 4659298"/>
                <a:gd name="connsiteY1" fmla="*/ 0 h 201574"/>
                <a:gd name="connsiteX2" fmla="*/ 4625702 w 4659298"/>
                <a:gd name="connsiteY2" fmla="*/ 0 h 201574"/>
                <a:gd name="connsiteX3" fmla="*/ 4659298 w 4659298"/>
                <a:gd name="connsiteY3" fmla="*/ 33596 h 201574"/>
                <a:gd name="connsiteX4" fmla="*/ 4659298 w 4659298"/>
                <a:gd name="connsiteY4" fmla="*/ 167978 h 201574"/>
                <a:gd name="connsiteX5" fmla="*/ 4625702 w 4659298"/>
                <a:gd name="connsiteY5" fmla="*/ 201574 h 201574"/>
                <a:gd name="connsiteX6" fmla="*/ 33596 w 4659298"/>
                <a:gd name="connsiteY6" fmla="*/ 201574 h 201574"/>
                <a:gd name="connsiteX7" fmla="*/ 0 w 4659298"/>
                <a:gd name="connsiteY7" fmla="*/ 167978 h 201574"/>
                <a:gd name="connsiteX8" fmla="*/ 0 w 4659298"/>
                <a:gd name="connsiteY8" fmla="*/ 33596 h 20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9298" h="201574">
                  <a:moveTo>
                    <a:pt x="0" y="33596"/>
                  </a:moveTo>
                  <a:cubicBezTo>
                    <a:pt x="0" y="15041"/>
                    <a:pt x="15041" y="0"/>
                    <a:pt x="33596" y="0"/>
                  </a:cubicBezTo>
                  <a:lnTo>
                    <a:pt x="4625702" y="0"/>
                  </a:lnTo>
                  <a:cubicBezTo>
                    <a:pt x="4644257" y="0"/>
                    <a:pt x="4659298" y="15041"/>
                    <a:pt x="4659298" y="33596"/>
                  </a:cubicBezTo>
                  <a:lnTo>
                    <a:pt x="4659298" y="167978"/>
                  </a:lnTo>
                  <a:cubicBezTo>
                    <a:pt x="4659298" y="186533"/>
                    <a:pt x="4644257" y="201574"/>
                    <a:pt x="4625702" y="201574"/>
                  </a:cubicBezTo>
                  <a:lnTo>
                    <a:pt x="33596" y="201574"/>
                  </a:lnTo>
                  <a:cubicBezTo>
                    <a:pt x="15041" y="201574"/>
                    <a:pt x="0" y="186533"/>
                    <a:pt x="0" y="167978"/>
                  </a:cubicBezTo>
                  <a:lnTo>
                    <a:pt x="0" y="33596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30" tIns="44130" rIns="44130" bIns="44130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13. Обработка и утилизация опасных отходов</a:t>
              </a: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xmlns="" id="{E208D85F-ECEE-4E82-84C3-A08968605DE8}"/>
                </a:ext>
              </a:extLst>
            </p:cNvPr>
            <p:cNvSpPr/>
            <p:nvPr/>
          </p:nvSpPr>
          <p:spPr>
            <a:xfrm>
              <a:off x="4955219" y="4008895"/>
              <a:ext cx="4659298" cy="201574"/>
            </a:xfrm>
            <a:custGeom>
              <a:avLst/>
              <a:gdLst>
                <a:gd name="connsiteX0" fmla="*/ 0 w 4659298"/>
                <a:gd name="connsiteY0" fmla="*/ 33596 h 201574"/>
                <a:gd name="connsiteX1" fmla="*/ 33596 w 4659298"/>
                <a:gd name="connsiteY1" fmla="*/ 0 h 201574"/>
                <a:gd name="connsiteX2" fmla="*/ 4625702 w 4659298"/>
                <a:gd name="connsiteY2" fmla="*/ 0 h 201574"/>
                <a:gd name="connsiteX3" fmla="*/ 4659298 w 4659298"/>
                <a:gd name="connsiteY3" fmla="*/ 33596 h 201574"/>
                <a:gd name="connsiteX4" fmla="*/ 4659298 w 4659298"/>
                <a:gd name="connsiteY4" fmla="*/ 167978 h 201574"/>
                <a:gd name="connsiteX5" fmla="*/ 4625702 w 4659298"/>
                <a:gd name="connsiteY5" fmla="*/ 201574 h 201574"/>
                <a:gd name="connsiteX6" fmla="*/ 33596 w 4659298"/>
                <a:gd name="connsiteY6" fmla="*/ 201574 h 201574"/>
                <a:gd name="connsiteX7" fmla="*/ 0 w 4659298"/>
                <a:gd name="connsiteY7" fmla="*/ 167978 h 201574"/>
                <a:gd name="connsiteX8" fmla="*/ 0 w 4659298"/>
                <a:gd name="connsiteY8" fmla="*/ 33596 h 20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9298" h="201574">
                  <a:moveTo>
                    <a:pt x="0" y="33596"/>
                  </a:moveTo>
                  <a:cubicBezTo>
                    <a:pt x="0" y="15041"/>
                    <a:pt x="15041" y="0"/>
                    <a:pt x="33596" y="0"/>
                  </a:cubicBezTo>
                  <a:lnTo>
                    <a:pt x="4625702" y="0"/>
                  </a:lnTo>
                  <a:cubicBezTo>
                    <a:pt x="4644257" y="0"/>
                    <a:pt x="4659298" y="15041"/>
                    <a:pt x="4659298" y="33596"/>
                  </a:cubicBezTo>
                  <a:lnTo>
                    <a:pt x="4659298" y="167978"/>
                  </a:lnTo>
                  <a:cubicBezTo>
                    <a:pt x="4659298" y="186533"/>
                    <a:pt x="4644257" y="201574"/>
                    <a:pt x="4625702" y="201574"/>
                  </a:cubicBezTo>
                  <a:lnTo>
                    <a:pt x="33596" y="201574"/>
                  </a:lnTo>
                  <a:cubicBezTo>
                    <a:pt x="15041" y="201574"/>
                    <a:pt x="0" y="186533"/>
                    <a:pt x="0" y="167978"/>
                  </a:cubicBezTo>
                  <a:lnTo>
                    <a:pt x="0" y="33596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30" tIns="44130" rIns="44130" bIns="44130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14. Производство электрического оборудования прочего</a:t>
              </a: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xmlns="" id="{6C25A1CD-CAF1-4A8E-8964-01224522CE31}"/>
                </a:ext>
              </a:extLst>
            </p:cNvPr>
            <p:cNvSpPr/>
            <p:nvPr/>
          </p:nvSpPr>
          <p:spPr>
            <a:xfrm>
              <a:off x="4955219" y="4215384"/>
              <a:ext cx="4659298" cy="201574"/>
            </a:xfrm>
            <a:custGeom>
              <a:avLst/>
              <a:gdLst>
                <a:gd name="connsiteX0" fmla="*/ 0 w 4659298"/>
                <a:gd name="connsiteY0" fmla="*/ 33596 h 201574"/>
                <a:gd name="connsiteX1" fmla="*/ 33596 w 4659298"/>
                <a:gd name="connsiteY1" fmla="*/ 0 h 201574"/>
                <a:gd name="connsiteX2" fmla="*/ 4625702 w 4659298"/>
                <a:gd name="connsiteY2" fmla="*/ 0 h 201574"/>
                <a:gd name="connsiteX3" fmla="*/ 4659298 w 4659298"/>
                <a:gd name="connsiteY3" fmla="*/ 33596 h 201574"/>
                <a:gd name="connsiteX4" fmla="*/ 4659298 w 4659298"/>
                <a:gd name="connsiteY4" fmla="*/ 167978 h 201574"/>
                <a:gd name="connsiteX5" fmla="*/ 4625702 w 4659298"/>
                <a:gd name="connsiteY5" fmla="*/ 201574 h 201574"/>
                <a:gd name="connsiteX6" fmla="*/ 33596 w 4659298"/>
                <a:gd name="connsiteY6" fmla="*/ 201574 h 201574"/>
                <a:gd name="connsiteX7" fmla="*/ 0 w 4659298"/>
                <a:gd name="connsiteY7" fmla="*/ 167978 h 201574"/>
                <a:gd name="connsiteX8" fmla="*/ 0 w 4659298"/>
                <a:gd name="connsiteY8" fmla="*/ 33596 h 20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9298" h="201574">
                  <a:moveTo>
                    <a:pt x="0" y="33596"/>
                  </a:moveTo>
                  <a:cubicBezTo>
                    <a:pt x="0" y="15041"/>
                    <a:pt x="15041" y="0"/>
                    <a:pt x="33596" y="0"/>
                  </a:cubicBezTo>
                  <a:lnTo>
                    <a:pt x="4625702" y="0"/>
                  </a:lnTo>
                  <a:cubicBezTo>
                    <a:pt x="4644257" y="0"/>
                    <a:pt x="4659298" y="15041"/>
                    <a:pt x="4659298" y="33596"/>
                  </a:cubicBezTo>
                  <a:lnTo>
                    <a:pt x="4659298" y="167978"/>
                  </a:lnTo>
                  <a:cubicBezTo>
                    <a:pt x="4659298" y="186533"/>
                    <a:pt x="4644257" y="201574"/>
                    <a:pt x="4625702" y="201574"/>
                  </a:cubicBezTo>
                  <a:lnTo>
                    <a:pt x="33596" y="201574"/>
                  </a:lnTo>
                  <a:cubicBezTo>
                    <a:pt x="15041" y="201574"/>
                    <a:pt x="0" y="186533"/>
                    <a:pt x="0" y="167978"/>
                  </a:cubicBezTo>
                  <a:lnTo>
                    <a:pt x="0" y="33596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30" tIns="44130" rIns="44130" bIns="44130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15. Производство прочих основных неорганических химических веществ</a:t>
              </a: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xmlns="" id="{34F7021A-14D7-4BD9-B222-A3E3F3090D1A}"/>
                </a:ext>
              </a:extLst>
            </p:cNvPr>
            <p:cNvSpPr/>
            <p:nvPr/>
          </p:nvSpPr>
          <p:spPr>
            <a:xfrm>
              <a:off x="4955219" y="4435415"/>
              <a:ext cx="4659298" cy="201574"/>
            </a:xfrm>
            <a:custGeom>
              <a:avLst/>
              <a:gdLst>
                <a:gd name="connsiteX0" fmla="*/ 0 w 4659298"/>
                <a:gd name="connsiteY0" fmla="*/ 33596 h 201574"/>
                <a:gd name="connsiteX1" fmla="*/ 33596 w 4659298"/>
                <a:gd name="connsiteY1" fmla="*/ 0 h 201574"/>
                <a:gd name="connsiteX2" fmla="*/ 4625702 w 4659298"/>
                <a:gd name="connsiteY2" fmla="*/ 0 h 201574"/>
                <a:gd name="connsiteX3" fmla="*/ 4659298 w 4659298"/>
                <a:gd name="connsiteY3" fmla="*/ 33596 h 201574"/>
                <a:gd name="connsiteX4" fmla="*/ 4659298 w 4659298"/>
                <a:gd name="connsiteY4" fmla="*/ 167978 h 201574"/>
                <a:gd name="connsiteX5" fmla="*/ 4625702 w 4659298"/>
                <a:gd name="connsiteY5" fmla="*/ 201574 h 201574"/>
                <a:gd name="connsiteX6" fmla="*/ 33596 w 4659298"/>
                <a:gd name="connsiteY6" fmla="*/ 201574 h 201574"/>
                <a:gd name="connsiteX7" fmla="*/ 0 w 4659298"/>
                <a:gd name="connsiteY7" fmla="*/ 167978 h 201574"/>
                <a:gd name="connsiteX8" fmla="*/ 0 w 4659298"/>
                <a:gd name="connsiteY8" fmla="*/ 33596 h 20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9298" h="201574">
                  <a:moveTo>
                    <a:pt x="0" y="33596"/>
                  </a:moveTo>
                  <a:cubicBezTo>
                    <a:pt x="0" y="15041"/>
                    <a:pt x="15041" y="0"/>
                    <a:pt x="33596" y="0"/>
                  </a:cubicBezTo>
                  <a:lnTo>
                    <a:pt x="4625702" y="0"/>
                  </a:lnTo>
                  <a:cubicBezTo>
                    <a:pt x="4644257" y="0"/>
                    <a:pt x="4659298" y="15041"/>
                    <a:pt x="4659298" y="33596"/>
                  </a:cubicBezTo>
                  <a:lnTo>
                    <a:pt x="4659298" y="167978"/>
                  </a:lnTo>
                  <a:cubicBezTo>
                    <a:pt x="4659298" y="186533"/>
                    <a:pt x="4644257" y="201574"/>
                    <a:pt x="4625702" y="201574"/>
                  </a:cubicBezTo>
                  <a:lnTo>
                    <a:pt x="33596" y="201574"/>
                  </a:lnTo>
                  <a:cubicBezTo>
                    <a:pt x="15041" y="201574"/>
                    <a:pt x="0" y="186533"/>
                    <a:pt x="0" y="167978"/>
                  </a:cubicBezTo>
                  <a:lnTo>
                    <a:pt x="0" y="33596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30" tIns="44130" rIns="44130" bIns="44130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16. Производство строительных металлических конструкций и изделий</a:t>
              </a: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xmlns="" id="{FF81A368-BF6C-4165-895C-386EE24D6404}"/>
                </a:ext>
              </a:extLst>
            </p:cNvPr>
            <p:cNvSpPr/>
            <p:nvPr/>
          </p:nvSpPr>
          <p:spPr>
            <a:xfrm>
              <a:off x="4955219" y="4645398"/>
              <a:ext cx="4659298" cy="201574"/>
            </a:xfrm>
            <a:custGeom>
              <a:avLst/>
              <a:gdLst>
                <a:gd name="connsiteX0" fmla="*/ 0 w 4659298"/>
                <a:gd name="connsiteY0" fmla="*/ 33596 h 201574"/>
                <a:gd name="connsiteX1" fmla="*/ 33596 w 4659298"/>
                <a:gd name="connsiteY1" fmla="*/ 0 h 201574"/>
                <a:gd name="connsiteX2" fmla="*/ 4625702 w 4659298"/>
                <a:gd name="connsiteY2" fmla="*/ 0 h 201574"/>
                <a:gd name="connsiteX3" fmla="*/ 4659298 w 4659298"/>
                <a:gd name="connsiteY3" fmla="*/ 33596 h 201574"/>
                <a:gd name="connsiteX4" fmla="*/ 4659298 w 4659298"/>
                <a:gd name="connsiteY4" fmla="*/ 167978 h 201574"/>
                <a:gd name="connsiteX5" fmla="*/ 4625702 w 4659298"/>
                <a:gd name="connsiteY5" fmla="*/ 201574 h 201574"/>
                <a:gd name="connsiteX6" fmla="*/ 33596 w 4659298"/>
                <a:gd name="connsiteY6" fmla="*/ 201574 h 201574"/>
                <a:gd name="connsiteX7" fmla="*/ 0 w 4659298"/>
                <a:gd name="connsiteY7" fmla="*/ 167978 h 201574"/>
                <a:gd name="connsiteX8" fmla="*/ 0 w 4659298"/>
                <a:gd name="connsiteY8" fmla="*/ 33596 h 20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9298" h="201574">
                  <a:moveTo>
                    <a:pt x="0" y="33596"/>
                  </a:moveTo>
                  <a:cubicBezTo>
                    <a:pt x="0" y="15041"/>
                    <a:pt x="15041" y="0"/>
                    <a:pt x="33596" y="0"/>
                  </a:cubicBezTo>
                  <a:lnTo>
                    <a:pt x="4625702" y="0"/>
                  </a:lnTo>
                  <a:cubicBezTo>
                    <a:pt x="4644257" y="0"/>
                    <a:pt x="4659298" y="15041"/>
                    <a:pt x="4659298" y="33596"/>
                  </a:cubicBezTo>
                  <a:lnTo>
                    <a:pt x="4659298" y="167978"/>
                  </a:lnTo>
                  <a:cubicBezTo>
                    <a:pt x="4659298" y="186533"/>
                    <a:pt x="4644257" y="201574"/>
                    <a:pt x="4625702" y="201574"/>
                  </a:cubicBezTo>
                  <a:lnTo>
                    <a:pt x="33596" y="201574"/>
                  </a:lnTo>
                  <a:cubicBezTo>
                    <a:pt x="15041" y="201574"/>
                    <a:pt x="0" y="186533"/>
                    <a:pt x="0" y="167978"/>
                  </a:cubicBezTo>
                  <a:lnTo>
                    <a:pt x="0" y="33596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30" tIns="44130" rIns="44130" bIns="44130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17. Производство молока (кроме сырого) и молочной продукции</a:t>
              </a:r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xmlns="" id="{889C4036-6EF0-44A7-922A-745648A9FDC0}"/>
                </a:ext>
              </a:extLst>
            </p:cNvPr>
            <p:cNvSpPr/>
            <p:nvPr/>
          </p:nvSpPr>
          <p:spPr>
            <a:xfrm>
              <a:off x="4955219" y="4863690"/>
              <a:ext cx="4659298" cy="201574"/>
            </a:xfrm>
            <a:custGeom>
              <a:avLst/>
              <a:gdLst>
                <a:gd name="connsiteX0" fmla="*/ 0 w 4659298"/>
                <a:gd name="connsiteY0" fmla="*/ 33596 h 201574"/>
                <a:gd name="connsiteX1" fmla="*/ 33596 w 4659298"/>
                <a:gd name="connsiteY1" fmla="*/ 0 h 201574"/>
                <a:gd name="connsiteX2" fmla="*/ 4625702 w 4659298"/>
                <a:gd name="connsiteY2" fmla="*/ 0 h 201574"/>
                <a:gd name="connsiteX3" fmla="*/ 4659298 w 4659298"/>
                <a:gd name="connsiteY3" fmla="*/ 33596 h 201574"/>
                <a:gd name="connsiteX4" fmla="*/ 4659298 w 4659298"/>
                <a:gd name="connsiteY4" fmla="*/ 167978 h 201574"/>
                <a:gd name="connsiteX5" fmla="*/ 4625702 w 4659298"/>
                <a:gd name="connsiteY5" fmla="*/ 201574 h 201574"/>
                <a:gd name="connsiteX6" fmla="*/ 33596 w 4659298"/>
                <a:gd name="connsiteY6" fmla="*/ 201574 h 201574"/>
                <a:gd name="connsiteX7" fmla="*/ 0 w 4659298"/>
                <a:gd name="connsiteY7" fmla="*/ 167978 h 201574"/>
                <a:gd name="connsiteX8" fmla="*/ 0 w 4659298"/>
                <a:gd name="connsiteY8" fmla="*/ 33596 h 20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9298" h="201574">
                  <a:moveTo>
                    <a:pt x="0" y="33596"/>
                  </a:moveTo>
                  <a:cubicBezTo>
                    <a:pt x="0" y="15041"/>
                    <a:pt x="15041" y="0"/>
                    <a:pt x="33596" y="0"/>
                  </a:cubicBezTo>
                  <a:lnTo>
                    <a:pt x="4625702" y="0"/>
                  </a:lnTo>
                  <a:cubicBezTo>
                    <a:pt x="4644257" y="0"/>
                    <a:pt x="4659298" y="15041"/>
                    <a:pt x="4659298" y="33596"/>
                  </a:cubicBezTo>
                  <a:lnTo>
                    <a:pt x="4659298" y="167978"/>
                  </a:lnTo>
                  <a:cubicBezTo>
                    <a:pt x="4659298" y="186533"/>
                    <a:pt x="4644257" y="201574"/>
                    <a:pt x="4625702" y="201574"/>
                  </a:cubicBezTo>
                  <a:lnTo>
                    <a:pt x="33596" y="201574"/>
                  </a:lnTo>
                  <a:cubicBezTo>
                    <a:pt x="15041" y="201574"/>
                    <a:pt x="0" y="186533"/>
                    <a:pt x="0" y="167978"/>
                  </a:cubicBezTo>
                  <a:lnTo>
                    <a:pt x="0" y="33596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30" tIns="44130" rIns="44130" bIns="44130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18. Производство металлических дверей и окон</a:t>
              </a:r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xmlns="" id="{9DDD2DED-ED18-4F2F-82E8-38D5364FE53B}"/>
                </a:ext>
              </a:extLst>
            </p:cNvPr>
            <p:cNvSpPr/>
            <p:nvPr/>
          </p:nvSpPr>
          <p:spPr>
            <a:xfrm>
              <a:off x="4955219" y="5064829"/>
              <a:ext cx="4659298" cy="201574"/>
            </a:xfrm>
            <a:custGeom>
              <a:avLst/>
              <a:gdLst>
                <a:gd name="connsiteX0" fmla="*/ 0 w 4659298"/>
                <a:gd name="connsiteY0" fmla="*/ 33596 h 201574"/>
                <a:gd name="connsiteX1" fmla="*/ 33596 w 4659298"/>
                <a:gd name="connsiteY1" fmla="*/ 0 h 201574"/>
                <a:gd name="connsiteX2" fmla="*/ 4625702 w 4659298"/>
                <a:gd name="connsiteY2" fmla="*/ 0 h 201574"/>
                <a:gd name="connsiteX3" fmla="*/ 4659298 w 4659298"/>
                <a:gd name="connsiteY3" fmla="*/ 33596 h 201574"/>
                <a:gd name="connsiteX4" fmla="*/ 4659298 w 4659298"/>
                <a:gd name="connsiteY4" fmla="*/ 167978 h 201574"/>
                <a:gd name="connsiteX5" fmla="*/ 4625702 w 4659298"/>
                <a:gd name="connsiteY5" fmla="*/ 201574 h 201574"/>
                <a:gd name="connsiteX6" fmla="*/ 33596 w 4659298"/>
                <a:gd name="connsiteY6" fmla="*/ 201574 h 201574"/>
                <a:gd name="connsiteX7" fmla="*/ 0 w 4659298"/>
                <a:gd name="connsiteY7" fmla="*/ 167978 h 201574"/>
                <a:gd name="connsiteX8" fmla="*/ 0 w 4659298"/>
                <a:gd name="connsiteY8" fmla="*/ 33596 h 20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9298" h="201574">
                  <a:moveTo>
                    <a:pt x="0" y="33596"/>
                  </a:moveTo>
                  <a:cubicBezTo>
                    <a:pt x="0" y="15041"/>
                    <a:pt x="15041" y="0"/>
                    <a:pt x="33596" y="0"/>
                  </a:cubicBezTo>
                  <a:lnTo>
                    <a:pt x="4625702" y="0"/>
                  </a:lnTo>
                  <a:cubicBezTo>
                    <a:pt x="4644257" y="0"/>
                    <a:pt x="4659298" y="15041"/>
                    <a:pt x="4659298" y="33596"/>
                  </a:cubicBezTo>
                  <a:lnTo>
                    <a:pt x="4659298" y="167978"/>
                  </a:lnTo>
                  <a:cubicBezTo>
                    <a:pt x="4659298" y="186533"/>
                    <a:pt x="4644257" y="201574"/>
                    <a:pt x="4625702" y="201574"/>
                  </a:cubicBezTo>
                  <a:lnTo>
                    <a:pt x="33596" y="201574"/>
                  </a:lnTo>
                  <a:cubicBezTo>
                    <a:pt x="15041" y="201574"/>
                    <a:pt x="0" y="186533"/>
                    <a:pt x="0" y="167978"/>
                  </a:cubicBezTo>
                  <a:lnTo>
                    <a:pt x="0" y="33596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30" tIns="44130" rIns="44130" bIns="44130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19. Производство спецодежды</a:t>
              </a:r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xmlns="" id="{1D5D5E47-347E-4B1A-9999-26A57A321D12}"/>
                </a:ext>
              </a:extLst>
            </p:cNvPr>
            <p:cNvSpPr/>
            <p:nvPr/>
          </p:nvSpPr>
          <p:spPr>
            <a:xfrm>
              <a:off x="4955219" y="5264329"/>
              <a:ext cx="4659298" cy="201574"/>
            </a:xfrm>
            <a:custGeom>
              <a:avLst/>
              <a:gdLst>
                <a:gd name="connsiteX0" fmla="*/ 0 w 4659298"/>
                <a:gd name="connsiteY0" fmla="*/ 33596 h 201574"/>
                <a:gd name="connsiteX1" fmla="*/ 33596 w 4659298"/>
                <a:gd name="connsiteY1" fmla="*/ 0 h 201574"/>
                <a:gd name="connsiteX2" fmla="*/ 4625702 w 4659298"/>
                <a:gd name="connsiteY2" fmla="*/ 0 h 201574"/>
                <a:gd name="connsiteX3" fmla="*/ 4659298 w 4659298"/>
                <a:gd name="connsiteY3" fmla="*/ 33596 h 201574"/>
                <a:gd name="connsiteX4" fmla="*/ 4659298 w 4659298"/>
                <a:gd name="connsiteY4" fmla="*/ 167978 h 201574"/>
                <a:gd name="connsiteX5" fmla="*/ 4625702 w 4659298"/>
                <a:gd name="connsiteY5" fmla="*/ 201574 h 201574"/>
                <a:gd name="connsiteX6" fmla="*/ 33596 w 4659298"/>
                <a:gd name="connsiteY6" fmla="*/ 201574 h 201574"/>
                <a:gd name="connsiteX7" fmla="*/ 0 w 4659298"/>
                <a:gd name="connsiteY7" fmla="*/ 167978 h 201574"/>
                <a:gd name="connsiteX8" fmla="*/ 0 w 4659298"/>
                <a:gd name="connsiteY8" fmla="*/ 33596 h 20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9298" h="201574">
                  <a:moveTo>
                    <a:pt x="0" y="33596"/>
                  </a:moveTo>
                  <a:cubicBezTo>
                    <a:pt x="0" y="15041"/>
                    <a:pt x="15041" y="0"/>
                    <a:pt x="33596" y="0"/>
                  </a:cubicBezTo>
                  <a:lnTo>
                    <a:pt x="4625702" y="0"/>
                  </a:lnTo>
                  <a:cubicBezTo>
                    <a:pt x="4644257" y="0"/>
                    <a:pt x="4659298" y="15041"/>
                    <a:pt x="4659298" y="33596"/>
                  </a:cubicBezTo>
                  <a:lnTo>
                    <a:pt x="4659298" y="167978"/>
                  </a:lnTo>
                  <a:cubicBezTo>
                    <a:pt x="4659298" y="186533"/>
                    <a:pt x="4644257" y="201574"/>
                    <a:pt x="4625702" y="201574"/>
                  </a:cubicBezTo>
                  <a:lnTo>
                    <a:pt x="33596" y="201574"/>
                  </a:lnTo>
                  <a:cubicBezTo>
                    <a:pt x="15041" y="201574"/>
                    <a:pt x="0" y="186533"/>
                    <a:pt x="0" y="167978"/>
                  </a:cubicBezTo>
                  <a:lnTo>
                    <a:pt x="0" y="33596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30" tIns="44130" rIns="44130" bIns="44130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20. Деятельность по складированию и хранению</a:t>
              </a:r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xmlns="" id="{C20FCE24-30AA-4825-89CA-E2C908DFE44F}"/>
                </a:ext>
              </a:extLst>
            </p:cNvPr>
            <p:cNvSpPr/>
            <p:nvPr/>
          </p:nvSpPr>
          <p:spPr>
            <a:xfrm>
              <a:off x="4955219" y="5479119"/>
              <a:ext cx="4659298" cy="201574"/>
            </a:xfrm>
            <a:custGeom>
              <a:avLst/>
              <a:gdLst>
                <a:gd name="connsiteX0" fmla="*/ 0 w 4659298"/>
                <a:gd name="connsiteY0" fmla="*/ 33596 h 201574"/>
                <a:gd name="connsiteX1" fmla="*/ 33596 w 4659298"/>
                <a:gd name="connsiteY1" fmla="*/ 0 h 201574"/>
                <a:gd name="connsiteX2" fmla="*/ 4625702 w 4659298"/>
                <a:gd name="connsiteY2" fmla="*/ 0 h 201574"/>
                <a:gd name="connsiteX3" fmla="*/ 4659298 w 4659298"/>
                <a:gd name="connsiteY3" fmla="*/ 33596 h 201574"/>
                <a:gd name="connsiteX4" fmla="*/ 4659298 w 4659298"/>
                <a:gd name="connsiteY4" fmla="*/ 167978 h 201574"/>
                <a:gd name="connsiteX5" fmla="*/ 4625702 w 4659298"/>
                <a:gd name="connsiteY5" fmla="*/ 201574 h 201574"/>
                <a:gd name="connsiteX6" fmla="*/ 33596 w 4659298"/>
                <a:gd name="connsiteY6" fmla="*/ 201574 h 201574"/>
                <a:gd name="connsiteX7" fmla="*/ 0 w 4659298"/>
                <a:gd name="connsiteY7" fmla="*/ 167978 h 201574"/>
                <a:gd name="connsiteX8" fmla="*/ 0 w 4659298"/>
                <a:gd name="connsiteY8" fmla="*/ 33596 h 20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9298" h="201574">
                  <a:moveTo>
                    <a:pt x="0" y="33596"/>
                  </a:moveTo>
                  <a:cubicBezTo>
                    <a:pt x="0" y="15041"/>
                    <a:pt x="15041" y="0"/>
                    <a:pt x="33596" y="0"/>
                  </a:cubicBezTo>
                  <a:lnTo>
                    <a:pt x="4625702" y="0"/>
                  </a:lnTo>
                  <a:cubicBezTo>
                    <a:pt x="4644257" y="0"/>
                    <a:pt x="4659298" y="15041"/>
                    <a:pt x="4659298" y="33596"/>
                  </a:cubicBezTo>
                  <a:lnTo>
                    <a:pt x="4659298" y="167978"/>
                  </a:lnTo>
                  <a:cubicBezTo>
                    <a:pt x="4659298" y="186533"/>
                    <a:pt x="4644257" y="201574"/>
                    <a:pt x="4625702" y="201574"/>
                  </a:cubicBezTo>
                  <a:lnTo>
                    <a:pt x="33596" y="201574"/>
                  </a:lnTo>
                  <a:cubicBezTo>
                    <a:pt x="15041" y="201574"/>
                    <a:pt x="0" y="186533"/>
                    <a:pt x="0" y="167978"/>
                  </a:cubicBezTo>
                  <a:lnTo>
                    <a:pt x="0" y="33596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30" tIns="44130" rIns="44130" bIns="44130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21. Производство элементов электронной аппаратуры</a:t>
              </a:r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xmlns="" id="{F00B04C8-D52E-4EE5-9981-BFC8F5CDEAAE}"/>
                </a:ext>
              </a:extLst>
            </p:cNvPr>
            <p:cNvSpPr/>
            <p:nvPr/>
          </p:nvSpPr>
          <p:spPr>
            <a:xfrm>
              <a:off x="4955219" y="5683827"/>
              <a:ext cx="4659298" cy="201574"/>
            </a:xfrm>
            <a:custGeom>
              <a:avLst/>
              <a:gdLst>
                <a:gd name="connsiteX0" fmla="*/ 0 w 4659298"/>
                <a:gd name="connsiteY0" fmla="*/ 33596 h 201574"/>
                <a:gd name="connsiteX1" fmla="*/ 33596 w 4659298"/>
                <a:gd name="connsiteY1" fmla="*/ 0 h 201574"/>
                <a:gd name="connsiteX2" fmla="*/ 4625702 w 4659298"/>
                <a:gd name="connsiteY2" fmla="*/ 0 h 201574"/>
                <a:gd name="connsiteX3" fmla="*/ 4659298 w 4659298"/>
                <a:gd name="connsiteY3" fmla="*/ 33596 h 201574"/>
                <a:gd name="connsiteX4" fmla="*/ 4659298 w 4659298"/>
                <a:gd name="connsiteY4" fmla="*/ 167978 h 201574"/>
                <a:gd name="connsiteX5" fmla="*/ 4625702 w 4659298"/>
                <a:gd name="connsiteY5" fmla="*/ 201574 h 201574"/>
                <a:gd name="connsiteX6" fmla="*/ 33596 w 4659298"/>
                <a:gd name="connsiteY6" fmla="*/ 201574 h 201574"/>
                <a:gd name="connsiteX7" fmla="*/ 0 w 4659298"/>
                <a:gd name="connsiteY7" fmla="*/ 167978 h 201574"/>
                <a:gd name="connsiteX8" fmla="*/ 0 w 4659298"/>
                <a:gd name="connsiteY8" fmla="*/ 33596 h 20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9298" h="201574">
                  <a:moveTo>
                    <a:pt x="0" y="33596"/>
                  </a:moveTo>
                  <a:cubicBezTo>
                    <a:pt x="0" y="15041"/>
                    <a:pt x="15041" y="0"/>
                    <a:pt x="33596" y="0"/>
                  </a:cubicBezTo>
                  <a:lnTo>
                    <a:pt x="4625702" y="0"/>
                  </a:lnTo>
                  <a:cubicBezTo>
                    <a:pt x="4644257" y="0"/>
                    <a:pt x="4659298" y="15041"/>
                    <a:pt x="4659298" y="33596"/>
                  </a:cubicBezTo>
                  <a:lnTo>
                    <a:pt x="4659298" y="167978"/>
                  </a:lnTo>
                  <a:cubicBezTo>
                    <a:pt x="4659298" y="186533"/>
                    <a:pt x="4644257" y="201574"/>
                    <a:pt x="4625702" y="201574"/>
                  </a:cubicBezTo>
                  <a:lnTo>
                    <a:pt x="33596" y="201574"/>
                  </a:lnTo>
                  <a:cubicBezTo>
                    <a:pt x="15041" y="201574"/>
                    <a:pt x="0" y="186533"/>
                    <a:pt x="0" y="167978"/>
                  </a:cubicBezTo>
                  <a:lnTo>
                    <a:pt x="0" y="33596"/>
                  </a:lnTo>
                  <a:close/>
                </a:path>
              </a:pathLst>
            </a:custGeom>
            <a:solidFill>
              <a:srgbClr val="F1F1F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30" tIns="44130" rIns="44130" bIns="44130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22. Производство электродвигателей, генераторов и трансформаторов, кроме ремонта</a:t>
              </a:r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xmlns="" id="{83CB8F09-98E5-4692-B2B4-F0A1BEA69BF7}"/>
                </a:ext>
              </a:extLst>
            </p:cNvPr>
            <p:cNvSpPr/>
            <p:nvPr/>
          </p:nvSpPr>
          <p:spPr>
            <a:xfrm>
              <a:off x="4955219" y="5906313"/>
              <a:ext cx="4659298" cy="201574"/>
            </a:xfrm>
            <a:custGeom>
              <a:avLst/>
              <a:gdLst>
                <a:gd name="connsiteX0" fmla="*/ 0 w 4659298"/>
                <a:gd name="connsiteY0" fmla="*/ 33596 h 201574"/>
                <a:gd name="connsiteX1" fmla="*/ 33596 w 4659298"/>
                <a:gd name="connsiteY1" fmla="*/ 0 h 201574"/>
                <a:gd name="connsiteX2" fmla="*/ 4625702 w 4659298"/>
                <a:gd name="connsiteY2" fmla="*/ 0 h 201574"/>
                <a:gd name="connsiteX3" fmla="*/ 4659298 w 4659298"/>
                <a:gd name="connsiteY3" fmla="*/ 33596 h 201574"/>
                <a:gd name="connsiteX4" fmla="*/ 4659298 w 4659298"/>
                <a:gd name="connsiteY4" fmla="*/ 167978 h 201574"/>
                <a:gd name="connsiteX5" fmla="*/ 4625702 w 4659298"/>
                <a:gd name="connsiteY5" fmla="*/ 201574 h 201574"/>
                <a:gd name="connsiteX6" fmla="*/ 33596 w 4659298"/>
                <a:gd name="connsiteY6" fmla="*/ 201574 h 201574"/>
                <a:gd name="connsiteX7" fmla="*/ 0 w 4659298"/>
                <a:gd name="connsiteY7" fmla="*/ 167978 h 201574"/>
                <a:gd name="connsiteX8" fmla="*/ 0 w 4659298"/>
                <a:gd name="connsiteY8" fmla="*/ 33596 h 20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9298" h="201574">
                  <a:moveTo>
                    <a:pt x="0" y="33596"/>
                  </a:moveTo>
                  <a:cubicBezTo>
                    <a:pt x="0" y="15041"/>
                    <a:pt x="15041" y="0"/>
                    <a:pt x="33596" y="0"/>
                  </a:cubicBezTo>
                  <a:lnTo>
                    <a:pt x="4625702" y="0"/>
                  </a:lnTo>
                  <a:cubicBezTo>
                    <a:pt x="4644257" y="0"/>
                    <a:pt x="4659298" y="15041"/>
                    <a:pt x="4659298" y="33596"/>
                  </a:cubicBezTo>
                  <a:lnTo>
                    <a:pt x="4659298" y="167978"/>
                  </a:lnTo>
                  <a:cubicBezTo>
                    <a:pt x="4659298" y="186533"/>
                    <a:pt x="4644257" y="201574"/>
                    <a:pt x="4625702" y="201574"/>
                  </a:cubicBezTo>
                  <a:lnTo>
                    <a:pt x="33596" y="201574"/>
                  </a:lnTo>
                  <a:cubicBezTo>
                    <a:pt x="15041" y="201574"/>
                    <a:pt x="0" y="186533"/>
                    <a:pt x="0" y="167978"/>
                  </a:cubicBezTo>
                  <a:lnTo>
                    <a:pt x="0" y="33596"/>
                  </a:lnTo>
                  <a:close/>
                </a:path>
              </a:pathLst>
            </a:custGeom>
            <a:solidFill>
              <a:srgbClr val="F1F1F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30" tIns="44130" rIns="44130" bIns="44130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23. Производство прочих деревянных строительных конструкций и столярных изделий</a:t>
              </a:r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xmlns="" id="{78964960-63B1-4E53-978C-EFDBF90D5C3E}"/>
                </a:ext>
              </a:extLst>
            </p:cNvPr>
            <p:cNvSpPr/>
            <p:nvPr/>
          </p:nvSpPr>
          <p:spPr>
            <a:xfrm>
              <a:off x="4955219" y="6126436"/>
              <a:ext cx="4659298" cy="201574"/>
            </a:xfrm>
            <a:custGeom>
              <a:avLst/>
              <a:gdLst>
                <a:gd name="connsiteX0" fmla="*/ 0 w 4659298"/>
                <a:gd name="connsiteY0" fmla="*/ 33596 h 201574"/>
                <a:gd name="connsiteX1" fmla="*/ 33596 w 4659298"/>
                <a:gd name="connsiteY1" fmla="*/ 0 h 201574"/>
                <a:gd name="connsiteX2" fmla="*/ 4625702 w 4659298"/>
                <a:gd name="connsiteY2" fmla="*/ 0 h 201574"/>
                <a:gd name="connsiteX3" fmla="*/ 4659298 w 4659298"/>
                <a:gd name="connsiteY3" fmla="*/ 33596 h 201574"/>
                <a:gd name="connsiteX4" fmla="*/ 4659298 w 4659298"/>
                <a:gd name="connsiteY4" fmla="*/ 167978 h 201574"/>
                <a:gd name="connsiteX5" fmla="*/ 4625702 w 4659298"/>
                <a:gd name="connsiteY5" fmla="*/ 201574 h 201574"/>
                <a:gd name="connsiteX6" fmla="*/ 33596 w 4659298"/>
                <a:gd name="connsiteY6" fmla="*/ 201574 h 201574"/>
                <a:gd name="connsiteX7" fmla="*/ 0 w 4659298"/>
                <a:gd name="connsiteY7" fmla="*/ 167978 h 201574"/>
                <a:gd name="connsiteX8" fmla="*/ 0 w 4659298"/>
                <a:gd name="connsiteY8" fmla="*/ 33596 h 20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9298" h="201574">
                  <a:moveTo>
                    <a:pt x="0" y="33596"/>
                  </a:moveTo>
                  <a:cubicBezTo>
                    <a:pt x="0" y="15041"/>
                    <a:pt x="15041" y="0"/>
                    <a:pt x="33596" y="0"/>
                  </a:cubicBezTo>
                  <a:lnTo>
                    <a:pt x="4625702" y="0"/>
                  </a:lnTo>
                  <a:cubicBezTo>
                    <a:pt x="4644257" y="0"/>
                    <a:pt x="4659298" y="15041"/>
                    <a:pt x="4659298" y="33596"/>
                  </a:cubicBezTo>
                  <a:lnTo>
                    <a:pt x="4659298" y="167978"/>
                  </a:lnTo>
                  <a:cubicBezTo>
                    <a:pt x="4659298" y="186533"/>
                    <a:pt x="4644257" y="201574"/>
                    <a:pt x="4625702" y="201574"/>
                  </a:cubicBezTo>
                  <a:lnTo>
                    <a:pt x="33596" y="201574"/>
                  </a:lnTo>
                  <a:cubicBezTo>
                    <a:pt x="15041" y="201574"/>
                    <a:pt x="0" y="186533"/>
                    <a:pt x="0" y="167978"/>
                  </a:cubicBezTo>
                  <a:lnTo>
                    <a:pt x="0" y="33596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30" tIns="44130" rIns="44130" bIns="44130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24. Обработка и утилизация опасных отходов</a:t>
              </a:r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xmlns="" id="{2138D701-7DA2-42F1-AB9E-DD803F1EFC9A}"/>
                </a:ext>
              </a:extLst>
            </p:cNvPr>
            <p:cNvSpPr/>
            <p:nvPr/>
          </p:nvSpPr>
          <p:spPr>
            <a:xfrm>
              <a:off x="4955219" y="6316114"/>
              <a:ext cx="4659298" cy="201574"/>
            </a:xfrm>
            <a:custGeom>
              <a:avLst/>
              <a:gdLst>
                <a:gd name="connsiteX0" fmla="*/ 0 w 4659298"/>
                <a:gd name="connsiteY0" fmla="*/ 33596 h 201574"/>
                <a:gd name="connsiteX1" fmla="*/ 33596 w 4659298"/>
                <a:gd name="connsiteY1" fmla="*/ 0 h 201574"/>
                <a:gd name="connsiteX2" fmla="*/ 4625702 w 4659298"/>
                <a:gd name="connsiteY2" fmla="*/ 0 h 201574"/>
                <a:gd name="connsiteX3" fmla="*/ 4659298 w 4659298"/>
                <a:gd name="connsiteY3" fmla="*/ 33596 h 201574"/>
                <a:gd name="connsiteX4" fmla="*/ 4659298 w 4659298"/>
                <a:gd name="connsiteY4" fmla="*/ 167978 h 201574"/>
                <a:gd name="connsiteX5" fmla="*/ 4625702 w 4659298"/>
                <a:gd name="connsiteY5" fmla="*/ 201574 h 201574"/>
                <a:gd name="connsiteX6" fmla="*/ 33596 w 4659298"/>
                <a:gd name="connsiteY6" fmla="*/ 201574 h 201574"/>
                <a:gd name="connsiteX7" fmla="*/ 0 w 4659298"/>
                <a:gd name="connsiteY7" fmla="*/ 167978 h 201574"/>
                <a:gd name="connsiteX8" fmla="*/ 0 w 4659298"/>
                <a:gd name="connsiteY8" fmla="*/ 33596 h 20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9298" h="201574">
                  <a:moveTo>
                    <a:pt x="0" y="33596"/>
                  </a:moveTo>
                  <a:cubicBezTo>
                    <a:pt x="0" y="15041"/>
                    <a:pt x="15041" y="0"/>
                    <a:pt x="33596" y="0"/>
                  </a:cubicBezTo>
                  <a:lnTo>
                    <a:pt x="4625702" y="0"/>
                  </a:lnTo>
                  <a:cubicBezTo>
                    <a:pt x="4644257" y="0"/>
                    <a:pt x="4659298" y="15041"/>
                    <a:pt x="4659298" y="33596"/>
                  </a:cubicBezTo>
                  <a:lnTo>
                    <a:pt x="4659298" y="167978"/>
                  </a:lnTo>
                  <a:cubicBezTo>
                    <a:pt x="4659298" y="186533"/>
                    <a:pt x="4644257" y="201574"/>
                    <a:pt x="4625702" y="201574"/>
                  </a:cubicBezTo>
                  <a:lnTo>
                    <a:pt x="33596" y="201574"/>
                  </a:lnTo>
                  <a:cubicBezTo>
                    <a:pt x="15041" y="201574"/>
                    <a:pt x="0" y="186533"/>
                    <a:pt x="0" y="167978"/>
                  </a:cubicBezTo>
                  <a:lnTo>
                    <a:pt x="0" y="33596"/>
                  </a:lnTo>
                  <a:close/>
                </a:path>
              </a:pathLst>
            </a:custGeom>
            <a:solidFill>
              <a:srgbClr val="F1F1F1"/>
            </a:solid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30" tIns="44130" rIns="44130" bIns="44130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Производство пластмассовых изделий, используемых в строительстве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5263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EE1F72B-78FB-C0E5-AB47-4F01C133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83604F0B-1B63-9830-5465-9207F27CD48C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xmlns="" id="{4733D63F-9C91-7172-A732-28E6372E6603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9F1C0A-0B2A-DA06-9CBA-B877B267DC3C}"/>
              </a:ext>
            </a:extLst>
          </p:cNvPr>
          <p:cNvSpPr txBox="1"/>
          <p:nvPr/>
        </p:nvSpPr>
        <p:spPr>
          <a:xfrm>
            <a:off x="627006" y="550177"/>
            <a:ext cx="916059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71DB78E3-261E-0A63-C832-846882E4B22E}"/>
              </a:ext>
            </a:extLst>
          </p:cNvPr>
          <p:cNvSpPr/>
          <p:nvPr/>
        </p:nvSpPr>
        <p:spPr>
          <a:xfrm>
            <a:off x="627017" y="163628"/>
            <a:ext cx="233484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7163517-862E-F95A-CFC5-24B3C29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33D0F098-1E6E-711D-3B14-A0204797B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24545"/>
              </p:ext>
            </p:extLst>
          </p:nvPr>
        </p:nvGraphicFramePr>
        <p:xfrm>
          <a:off x="627006" y="1376761"/>
          <a:ext cx="9136398" cy="49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8">
                  <a:extLst>
                    <a:ext uri="{9D8B030D-6E8A-4147-A177-3AD203B41FA5}">
                      <a16:colId xmlns:a16="http://schemas.microsoft.com/office/drawing/2014/main" xmlns="" val="3163916451"/>
                    </a:ext>
                  </a:extLst>
                </a:gridCol>
                <a:gridCol w="3142928">
                  <a:extLst>
                    <a:ext uri="{9D8B030D-6E8A-4147-A177-3AD203B41FA5}">
                      <a16:colId xmlns:a16="http://schemas.microsoft.com/office/drawing/2014/main" xmlns="" val="2399887350"/>
                    </a:ext>
                  </a:extLst>
                </a:gridCol>
                <a:gridCol w="1425271">
                  <a:extLst>
                    <a:ext uri="{9D8B030D-6E8A-4147-A177-3AD203B41FA5}">
                      <a16:colId xmlns:a16="http://schemas.microsoft.com/office/drawing/2014/main" xmlns="" val="223652072"/>
                    </a:ext>
                  </a:extLst>
                </a:gridCol>
                <a:gridCol w="1425271">
                  <a:extLst>
                    <a:ext uri="{9D8B030D-6E8A-4147-A177-3AD203B41FA5}">
                      <a16:colId xmlns:a16="http://schemas.microsoft.com/office/drawing/2014/main" xmlns="" val="4168060387"/>
                    </a:ext>
                  </a:extLst>
                </a:gridCol>
              </a:tblGrid>
              <a:tr h="787084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ПЛАНОВЫЕ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</a:t>
                      </a:r>
                    </a:p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лн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0895412"/>
                  </a:ext>
                </a:extLst>
              </a:tr>
              <a:tr h="1034530">
                <a:tc>
                  <a:txBody>
                    <a:bodyPr/>
                    <a:lstStyle/>
                    <a:p>
                      <a:pPr lvl="0"/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НПК «ВАБ-70»</a:t>
                      </a:r>
                    </a:p>
                  </a:txBody>
                  <a:tcPr marL="576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100" b="0" i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Обработка металлических изделий механическая</a:t>
                      </a:r>
                      <a:endParaRPr lang="ru-RU" sz="1100" dirty="0"/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r>
                        <a:rPr lang="x-none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x-none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11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x-none" sz="11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</a:t>
                      </a:r>
                      <a:r>
                        <a:rPr lang="ru-RU" sz="11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x-none" sz="11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187201"/>
                  </a:ext>
                </a:extLst>
              </a:tr>
              <a:tr h="1034530">
                <a:tc>
                  <a:txBody>
                    <a:bodyPr/>
                    <a:lstStyle/>
                    <a:p>
                      <a:pPr lvl="0"/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«Сибирский титан»</a:t>
                      </a: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100" b="0" i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прочих химических продуктов </a:t>
                      </a:r>
                      <a:endParaRPr lang="ru-RU" sz="1100" dirty="0"/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100" b="1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455,3</a:t>
                      </a:r>
                      <a:endParaRPr lang="x-none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2020-2029</a:t>
                      </a:r>
                      <a:endParaRPr lang="x-none" sz="11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1925131"/>
                  </a:ext>
                </a:extLst>
              </a:tr>
              <a:tr h="1034530">
                <a:tc>
                  <a:txBody>
                    <a:bodyPr/>
                    <a:lstStyle/>
                    <a:p>
                      <a:pPr lvl="0"/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«РГ-Западная Сибирь»</a:t>
                      </a: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Обработка и утилизация опасных отходов</a:t>
                      </a:r>
                      <a:endParaRPr lang="ru-RU" sz="1100" dirty="0"/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20 239,0</a:t>
                      </a:r>
                      <a:endParaRPr lang="x-none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2022-2031</a:t>
                      </a:r>
                      <a:endParaRPr lang="x-none" sz="11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548693"/>
                  </a:ext>
                </a:extLst>
              </a:tr>
              <a:tr h="1034530">
                <a:tc>
                  <a:txBody>
                    <a:bodyPr/>
                    <a:lstStyle/>
                    <a:p>
                      <a:pPr lvl="0"/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«Аврора </a:t>
                      </a:r>
                      <a:r>
                        <a:rPr lang="ru-RU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Кемикалс</a:t>
                      </a:r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57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прочих основных неорганических химических веществ</a:t>
                      </a:r>
                      <a:endParaRPr lang="ru-RU" sz="1100" dirty="0"/>
                    </a:p>
                  </a:txBody>
                  <a:tcPr marL="180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4 359,0</a:t>
                      </a:r>
                      <a:endParaRPr lang="x-none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2022-2057</a:t>
                      </a:r>
                      <a:endParaRPr lang="x-none" sz="11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3048518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627006" y="6617619"/>
            <a:ext cx="26932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ЗАТО СЕВЕРСК</a:t>
            </a:r>
          </a:p>
        </p:txBody>
      </p:sp>
      <p:pic>
        <p:nvPicPr>
          <p:cNvPr id="15" name="Рисунок 14" descr="Производство со сплошной заливкой">
            <a:extLst>
              <a:ext uri="{FF2B5EF4-FFF2-40B4-BE49-F238E27FC236}">
                <a16:creationId xmlns:a16="http://schemas.microsoft.com/office/drawing/2014/main" xmlns="" id="{9195D2C7-9AA8-A560-E1AA-FBE49BC6C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9171" y="4545140"/>
            <a:ext cx="360000" cy="360000"/>
          </a:xfrm>
          <a:prstGeom prst="rect">
            <a:avLst/>
          </a:prstGeom>
        </p:spPr>
      </p:pic>
      <p:pic>
        <p:nvPicPr>
          <p:cNvPr id="16" name="Рисунок 15" descr="Сырье со сплошной заливкой">
            <a:extLst>
              <a:ext uri="{FF2B5EF4-FFF2-40B4-BE49-F238E27FC236}">
                <a16:creationId xmlns:a16="http://schemas.microsoft.com/office/drawing/2014/main" xmlns="" id="{156B5DDE-15E7-BE62-82CF-37F78AB253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69171" y="3524207"/>
            <a:ext cx="360000" cy="360000"/>
          </a:xfrm>
          <a:prstGeom prst="rect">
            <a:avLst/>
          </a:prstGeom>
        </p:spPr>
      </p:pic>
      <p:pic>
        <p:nvPicPr>
          <p:cNvPr id="17" name="Рисунок 16" descr="Современная архитектура со сплошной заливкой">
            <a:extLst>
              <a:ext uri="{FF2B5EF4-FFF2-40B4-BE49-F238E27FC236}">
                <a16:creationId xmlns:a16="http://schemas.microsoft.com/office/drawing/2014/main" xmlns="" id="{C4A770C5-53FF-A532-CBD1-61E0D574E2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78049" y="5619337"/>
            <a:ext cx="360000" cy="360000"/>
          </a:xfrm>
          <a:prstGeom prst="rect">
            <a:avLst/>
          </a:prstGeom>
        </p:spPr>
      </p:pic>
      <p:pic>
        <p:nvPicPr>
          <p:cNvPr id="18" name="Рисунок 17" descr="Механическая рука со сплошной заливкой">
            <a:extLst>
              <a:ext uri="{FF2B5EF4-FFF2-40B4-BE49-F238E27FC236}">
                <a16:creationId xmlns:a16="http://schemas.microsoft.com/office/drawing/2014/main" xmlns="" id="{CFE52A50-7576-BC52-02A7-D4D89B2E63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51416" y="247664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61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6CCE0D6-7DF6-78BC-6745-3F7E234FF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xmlns="" id="{041D042B-3B53-D8B6-B4DC-E053370D7C6B}"/>
              </a:ext>
            </a:extLst>
          </p:cNvPr>
          <p:cNvSpPr/>
          <p:nvPr/>
        </p:nvSpPr>
        <p:spPr>
          <a:xfrm>
            <a:off x="6923910" y="1341251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ТУРИЗМ</a:t>
            </a:r>
            <a:endParaRPr lang="x-none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CB5D2CC5-5135-0057-EAB2-D6909D185EC2}"/>
              </a:ext>
            </a:extLst>
          </p:cNvPr>
          <p:cNvSpPr/>
          <p:nvPr/>
        </p:nvSpPr>
        <p:spPr>
          <a:xfrm>
            <a:off x="1133043" y="1350129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lvl="0" algn="ctr"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МЕДИЦИНА</a:t>
            </a:r>
            <a:endParaRPr lang="x-none" sz="1100" dirty="0"/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xmlns="" id="{13238D4C-D3CA-3C40-9E20-F77BB5E78E3E}"/>
              </a:ext>
            </a:extLst>
          </p:cNvPr>
          <p:cNvSpPr/>
          <p:nvPr/>
        </p:nvSpPr>
        <p:spPr>
          <a:xfrm>
            <a:off x="3998219" y="1319226"/>
            <a:ext cx="2225028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ОТКРЫТИЕ </a:t>
            </a:r>
          </a:p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НОВОГО БИЗНЕСА</a:t>
            </a:r>
            <a:endParaRPr lang="x-none" dirty="0"/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28CEE0DC-4273-C27E-8A3C-C5D1BB40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4730B4-A050-E830-ECD6-BBBF7E2E97D9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F28E1C5E-2F00-951F-A7E4-795E2E7F77CE}"/>
              </a:ext>
            </a:extLst>
          </p:cNvPr>
          <p:cNvSpPr/>
          <p:nvPr/>
        </p:nvSpPr>
        <p:spPr>
          <a:xfrm>
            <a:off x="627016" y="163628"/>
            <a:ext cx="146304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159677" y="2278592"/>
            <a:ext cx="2196000" cy="3545160"/>
            <a:chOff x="627016" y="2269715"/>
            <a:chExt cx="2196000" cy="3545160"/>
          </a:xfrm>
        </p:grpSpPr>
        <p:sp>
          <p:nvSpPr>
            <p:cNvPr id="7" name="Скругленный прямоугольник 6">
              <a:extLst>
                <a:ext uri="{FF2B5EF4-FFF2-40B4-BE49-F238E27FC236}">
                  <a16:creationId xmlns:a16="http://schemas.microsoft.com/office/drawing/2014/main" xmlns="" id="{39F97C97-8F87-4D15-DD0F-74FDCD782132}"/>
                </a:ext>
              </a:extLst>
            </p:cNvPr>
            <p:cNvSpPr/>
            <p:nvPr/>
          </p:nvSpPr>
          <p:spPr>
            <a:xfrm>
              <a:off x="627016" y="2269715"/>
              <a:ext cx="2196000" cy="3545160"/>
            </a:xfrm>
            <a:prstGeom prst="roundRect">
              <a:avLst>
                <a:gd name="adj" fmla="val 10682"/>
              </a:avLst>
            </a:prstGeom>
            <a:solidFill>
              <a:srgbClr val="F1F1F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10" name="Рисунок 209" descr="Больница со сплошной заливкой">
              <a:extLst>
                <a:ext uri="{FF2B5EF4-FFF2-40B4-BE49-F238E27FC236}">
                  <a16:creationId xmlns:a16="http://schemas.microsoft.com/office/drawing/2014/main" xmlns="" id="{6AE1CBD3-7EE8-EDB1-211F-63CB82334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253399" y="2397281"/>
              <a:ext cx="360000" cy="360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D46129F-8145-0BA3-6ADE-B0F0649B9EA3}"/>
                </a:ext>
              </a:extLst>
            </p:cNvPr>
            <p:cNvSpPr txBox="1"/>
            <p:nvPr/>
          </p:nvSpPr>
          <p:spPr>
            <a:xfrm>
              <a:off x="825399" y="2889210"/>
              <a:ext cx="1900383" cy="1661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8600" indent="-228600">
                <a:buClr>
                  <a:srgbClr val="4756A0"/>
                </a:buClr>
                <a:buFont typeface="+mj-lt"/>
                <a:buAutoNum type="arabicPeriod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Строительство нового инфекционного корпуса</a:t>
              </a:r>
            </a:p>
            <a:p>
              <a:pPr marL="228600" indent="-228600">
                <a:buClr>
                  <a:srgbClr val="4756A0"/>
                </a:buClr>
                <a:buFont typeface="+mj-lt"/>
                <a:buAutoNum type="arabicPeriod"/>
              </a:pPr>
              <a:endParaRPr lang="ru-RU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buClr>
                  <a:srgbClr val="4756A0"/>
                </a:buClr>
                <a:buFont typeface="+mj-lt"/>
                <a:buAutoNum type="arabicPeriod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Капитальный ремонт зданий больничного городка</a:t>
              </a:r>
            </a:p>
            <a:p>
              <a:pPr marL="228600" indent="-228600">
                <a:buClr>
                  <a:srgbClr val="4756A0"/>
                </a:buClr>
                <a:buFont typeface="+mj-lt"/>
                <a:buAutoNum type="arabicPeriod"/>
              </a:pPr>
              <a:endParaRPr lang="ru-RU" sz="900" b="1" spc="-2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buClr>
                  <a:srgbClr val="4756A0"/>
                </a:buClr>
                <a:buFont typeface="+mj-lt"/>
                <a:buAutoNum type="arabicPeriod"/>
              </a:pPr>
              <a:r>
                <a:rPr lang="ru-RU" sz="900" b="1" spc="-20" dirty="0">
                  <a:latin typeface="Arial" panose="020B0604020202020204" pitchFamily="34" charset="0"/>
                  <a:cs typeface="Arial" panose="020B0604020202020204" pitchFamily="34" charset="0"/>
                </a:rPr>
                <a:t>Центр для детей                             с особенностями развития</a:t>
              </a:r>
            </a:p>
            <a:p>
              <a:pPr marL="228600" indent="-228600">
                <a:buClr>
                  <a:srgbClr val="4756A0"/>
                </a:buClr>
                <a:buFont typeface="+mj-lt"/>
                <a:buAutoNum type="arabicPeriod"/>
              </a:pPr>
              <a:endParaRPr lang="ru-RU" sz="900" b="1" spc="-2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buClr>
                  <a:srgbClr val="4756A0"/>
                </a:buClr>
                <a:buFont typeface="+mj-lt"/>
                <a:buAutoNum type="arabicPeriod"/>
              </a:pPr>
              <a:r>
                <a:rPr lang="ru-RU" sz="900" b="1" spc="-20" dirty="0">
                  <a:latin typeface="Arial" panose="020B0604020202020204" pitchFamily="34" charset="0"/>
                  <a:cs typeface="Arial" panose="020B0604020202020204" pitchFamily="34" charset="0"/>
                </a:rPr>
                <a:t>Многопрофильный детский центр с широким спектром услуг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033729" y="2274323"/>
            <a:ext cx="2196000" cy="3593818"/>
            <a:chOff x="5276603" y="2274322"/>
            <a:chExt cx="2196000" cy="4038109"/>
          </a:xfrm>
        </p:grpSpPr>
        <p:sp>
          <p:nvSpPr>
            <p:cNvPr id="221" name="Скругленный прямоугольник 220">
              <a:extLst>
                <a:ext uri="{FF2B5EF4-FFF2-40B4-BE49-F238E27FC236}">
                  <a16:creationId xmlns:a16="http://schemas.microsoft.com/office/drawing/2014/main" xmlns="" id="{3EB81144-74B3-A3ED-2E67-D01C2E3D9989}"/>
                </a:ext>
              </a:extLst>
            </p:cNvPr>
            <p:cNvSpPr/>
            <p:nvPr/>
          </p:nvSpPr>
          <p:spPr>
            <a:xfrm>
              <a:off x="5276603" y="2274322"/>
              <a:ext cx="2196000" cy="4038109"/>
            </a:xfrm>
            <a:prstGeom prst="roundRect">
              <a:avLst>
                <a:gd name="adj" fmla="val 10682"/>
              </a:avLst>
            </a:prstGeom>
            <a:solidFill>
              <a:srgbClr val="F1F1F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2" name="Рисунок 11" descr="Приблизить со сплошной заливкой">
              <a:extLst>
                <a:ext uri="{FF2B5EF4-FFF2-40B4-BE49-F238E27FC236}">
                  <a16:creationId xmlns:a16="http://schemas.microsoft.com/office/drawing/2014/main" xmlns="" id="{0D92D59F-443B-6676-F177-A93701E6C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902986" y="2397281"/>
              <a:ext cx="360000" cy="3600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36545CB-8A76-A6A7-72FB-255EE557C593}"/>
                </a:ext>
              </a:extLst>
            </p:cNvPr>
            <p:cNvSpPr txBox="1"/>
            <p:nvPr/>
          </p:nvSpPr>
          <p:spPr>
            <a:xfrm>
              <a:off x="5469033" y="2889210"/>
              <a:ext cx="1900383" cy="28011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8600" indent="-228600">
                <a:buClr>
                  <a:srgbClr val="4756A0"/>
                </a:buClr>
                <a:buFont typeface="+mj-lt"/>
                <a:buAutoNum type="arabicPeriod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Создание крупного распределительного/ логистического центра</a:t>
              </a:r>
            </a:p>
            <a:p>
              <a:pPr marL="228600" indent="-228600">
                <a:buClr>
                  <a:srgbClr val="4756A0"/>
                </a:buClr>
                <a:buFont typeface="+mj-lt"/>
                <a:buAutoNum type="arabicPeriod"/>
              </a:pPr>
              <a:endParaRPr lang="ru-RU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buClr>
                  <a:srgbClr val="4756A0"/>
                </a:buClr>
                <a:buFont typeface="+mj-lt"/>
                <a:buAutoNum type="arabicPeriod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Строительство тепличного комплекса по выращиванию и переработке овощей, дикоросов и т.д. </a:t>
              </a:r>
            </a:p>
            <a:p>
              <a:pPr marL="228600" indent="-228600">
                <a:buClr>
                  <a:srgbClr val="4756A0"/>
                </a:buClr>
                <a:buFont typeface="+mj-lt"/>
                <a:buAutoNum type="arabicPeriod"/>
              </a:pPr>
              <a:endParaRPr lang="ru-RU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buClr>
                  <a:srgbClr val="4756A0"/>
                </a:buClr>
                <a:buFont typeface="+mj-lt"/>
                <a:buAutoNum type="arabicPeriod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Создание животноводческих ферм </a:t>
              </a:r>
            </a:p>
            <a:p>
              <a:pPr marL="228600" indent="-228600">
                <a:buClr>
                  <a:srgbClr val="4756A0"/>
                </a:buClr>
                <a:buFont typeface="+mj-lt"/>
                <a:buAutoNum type="arabicPeriod"/>
              </a:pPr>
              <a:endParaRPr lang="ru-RU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buClr>
                  <a:srgbClr val="4756A0"/>
                </a:buClr>
                <a:buFont typeface="+mj-lt"/>
                <a:buAutoNum type="arabicPeriod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Создание растениеводческих питомников </a:t>
              </a:r>
            </a:p>
            <a:p>
              <a:pPr marL="228600" indent="-228600">
                <a:buClr>
                  <a:srgbClr val="4756A0"/>
                </a:buClr>
                <a:buFont typeface="+mj-lt"/>
                <a:buAutoNum type="arabicPeriod"/>
              </a:pPr>
              <a:endParaRPr lang="ru-RU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buClr>
                  <a:srgbClr val="4756A0"/>
                </a:buClr>
                <a:buFont typeface="+mj-lt"/>
                <a:buAutoNum type="arabicPeriod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Комплексная застройка жилья (жилых комплексов)</a:t>
              </a:r>
              <a:endParaRPr lang="ru-RU" sz="900" b="1" spc="-2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897276" y="2251959"/>
            <a:ext cx="2196000" cy="3625057"/>
            <a:chOff x="7598612" y="2269715"/>
            <a:chExt cx="2196000" cy="3580670"/>
          </a:xfrm>
        </p:grpSpPr>
        <p:sp>
          <p:nvSpPr>
            <p:cNvPr id="249" name="Скругленный прямоугольник 248">
              <a:extLst>
                <a:ext uri="{FF2B5EF4-FFF2-40B4-BE49-F238E27FC236}">
                  <a16:creationId xmlns:a16="http://schemas.microsoft.com/office/drawing/2014/main" xmlns="" id="{3B229075-F001-5284-9486-1B571DB05AE7}"/>
                </a:ext>
              </a:extLst>
            </p:cNvPr>
            <p:cNvSpPr/>
            <p:nvPr/>
          </p:nvSpPr>
          <p:spPr>
            <a:xfrm>
              <a:off x="7598612" y="2269715"/>
              <a:ext cx="2196000" cy="3580670"/>
            </a:xfrm>
            <a:prstGeom prst="roundRect">
              <a:avLst>
                <a:gd name="adj" fmla="val 10682"/>
              </a:avLst>
            </a:prstGeom>
            <a:solidFill>
              <a:srgbClr val="F1F1F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3" name="Рисунок 12" descr="Растение со сплошной заливкой">
              <a:extLst>
                <a:ext uri="{FF2B5EF4-FFF2-40B4-BE49-F238E27FC236}">
                  <a16:creationId xmlns:a16="http://schemas.microsoft.com/office/drawing/2014/main" xmlns="" id="{04654EEF-3B11-AE1B-E554-88FA80EF1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224995" y="2397281"/>
              <a:ext cx="360000" cy="3600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7DCC2DF-5EF1-D88D-3BB7-59FF7AF74F4E}"/>
                </a:ext>
              </a:extLst>
            </p:cNvPr>
            <p:cNvSpPr txBox="1"/>
            <p:nvPr/>
          </p:nvSpPr>
          <p:spPr>
            <a:xfrm>
              <a:off x="7819818" y="2889210"/>
              <a:ext cx="1900383" cy="19152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8600" indent="-228600">
                <a:buClr>
                  <a:srgbClr val="4756A0"/>
                </a:buClr>
                <a:buFont typeface="+mj-lt"/>
                <a:buAutoNum type="arabicPeriod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Развитие общественных пространств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buClr>
                  <a:srgbClr val="4756A0"/>
                </a:buClr>
                <a:buFont typeface="+mj-lt"/>
                <a:buAutoNum type="arabicPeriod"/>
              </a:pP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buClr>
                  <a:srgbClr val="4756A0"/>
                </a:buClr>
                <a:buFont typeface="+mj-lt"/>
                <a:buAutoNum type="arabicPeriod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Создание новых туристических зон </a:t>
              </a:r>
              <a:b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(благоустройство территории пляжа озера Круглое в </a:t>
              </a:r>
              <a:r>
                <a:rPr lang="ru-RU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пос.Самусь</a:t>
              </a: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228600" indent="-228600">
                <a:buClr>
                  <a:srgbClr val="4756A0"/>
                </a:buClr>
                <a:buFont typeface="+mj-lt"/>
                <a:buAutoNum type="arabicPeriod"/>
              </a:pPr>
              <a:endParaRPr lang="ru-RU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buClr>
                  <a:srgbClr val="4756A0"/>
                </a:buClr>
                <a:buFont typeface="+mj-lt"/>
                <a:buAutoNum type="arabicPeriod"/>
              </a:pP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Создание территории </a:t>
              </a:r>
              <a:r>
                <a:rPr lang="ru-RU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глэмпинга</a:t>
              </a: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и кемпинга в ЗАТО Северск</a:t>
              </a:r>
            </a:p>
            <a:p>
              <a:pPr marL="228600" indent="-228600">
                <a:buClr>
                  <a:srgbClr val="4756A0"/>
                </a:buClr>
                <a:buFont typeface="+mj-lt"/>
                <a:buAutoNum type="arabicPeriod"/>
              </a:pPr>
              <a:endParaRPr lang="ru-RU" sz="900" b="1" spc="-2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buClr>
                  <a:srgbClr val="4756A0"/>
                </a:buClr>
                <a:buFont typeface="+mj-lt"/>
                <a:buAutoNum type="arabicPeriod"/>
              </a:pPr>
              <a:endParaRPr lang="ru-RU" sz="900" b="1" spc="-2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708395" y="6617618"/>
            <a:ext cx="26118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ЗАТО СЕВЕРСК</a:t>
            </a:r>
          </a:p>
        </p:txBody>
      </p:sp>
    </p:spTree>
    <p:extLst>
      <p:ext uri="{BB962C8B-B14F-4D97-AF65-F5344CB8AC3E}">
        <p14:creationId xmlns:p14="http://schemas.microsoft.com/office/powerpoint/2010/main" val="1123952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3566BDC-3FDF-7E19-F2FB-6BEC5633E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E7DE80EC-0D5E-2CE5-A253-1B23860C0938}"/>
              </a:ext>
            </a:extLst>
          </p:cNvPr>
          <p:cNvSpPr/>
          <p:nvPr/>
        </p:nvSpPr>
        <p:spPr>
          <a:xfrm>
            <a:off x="627016" y="1401546"/>
            <a:ext cx="2951999" cy="775597"/>
          </a:xfrm>
          <a:prstGeom prst="roundRect">
            <a:avLst>
              <a:gd name="adj" fmla="val 324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234438-277E-E93E-9F0B-6A07A103DC9E}"/>
              </a:ext>
            </a:extLst>
          </p:cNvPr>
          <p:cNvSpPr txBox="1"/>
          <p:nvPr/>
        </p:nvSpPr>
        <p:spPr>
          <a:xfrm>
            <a:off x="621446" y="550177"/>
            <a:ext cx="916615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НИШИ,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ПОДРАЗУМЕВАЮЩИЕ ИНТЕГРАЦИОННЫЕ РЕШЕНИЯ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A36DF5A3-29D2-433D-5105-9AE66CAD081F}"/>
              </a:ext>
            </a:extLst>
          </p:cNvPr>
          <p:cNvSpPr/>
          <p:nvPr/>
        </p:nvSpPr>
        <p:spPr>
          <a:xfrm>
            <a:off x="627016" y="163628"/>
            <a:ext cx="146304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FB40795E-ECF7-9484-3869-35FAD00FA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DCFE9C40-B962-807E-4F57-B06931E7A9CF}"/>
              </a:ext>
            </a:extLst>
          </p:cNvPr>
          <p:cNvSpPr/>
          <p:nvPr/>
        </p:nvSpPr>
        <p:spPr>
          <a:xfrm>
            <a:off x="3715186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ПРЕДПОСЫЛКИ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D7DFB136-02A2-AE0A-8B68-20139327D9C7}"/>
              </a:ext>
            </a:extLst>
          </p:cNvPr>
          <p:cNvSpPr/>
          <p:nvPr/>
        </p:nvSpPr>
        <p:spPr>
          <a:xfrm>
            <a:off x="3716905" y="2294500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крупных промышленных предприятий, потребность в улучшении экологической составляющей ЗАТО Северск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xmlns="" id="{2F060A51-0F2B-363B-5CB8-B01458A861EB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ПОЯСНЕНИЕ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BD2D95E1-482D-ED49-3278-F9B13CD646F5}"/>
              </a:ext>
            </a:extLst>
          </p:cNvPr>
          <p:cNvSpPr/>
          <p:nvPr/>
        </p:nvSpPr>
        <p:spPr>
          <a:xfrm>
            <a:off x="621446" y="2284898"/>
            <a:ext cx="2934749" cy="912927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rtlCol="0" anchor="ctr"/>
          <a:lstStyle/>
          <a:p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СОЗДАНИЕ ПРЕДПРИЯТИЯ ПО БЕЗОТХОДНОЙ ПЕРЕРАБОТКЕ ПРОМЫШЛЕННЫХ ОТХОДОВ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15DA7B63-15C3-8BD4-B69B-67FC0FF2FF1C}"/>
              </a:ext>
            </a:extLst>
          </p:cNvPr>
          <p:cNvSpPr/>
          <p:nvPr/>
        </p:nvSpPr>
        <p:spPr>
          <a:xfrm>
            <a:off x="621446" y="3308150"/>
            <a:ext cx="2934749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rtlCol="0" anchor="ctr"/>
          <a:lstStyle/>
          <a:p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СЕРВИСА ПО ПОДБОРУ ЛУЧШЕГО ВАРИАНТА ЛОГИСТИКИ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167C0716-A05D-1621-2CBB-28E172CCB494}"/>
              </a:ext>
            </a:extLst>
          </p:cNvPr>
          <p:cNvSpPr/>
          <p:nvPr/>
        </p:nvSpPr>
        <p:spPr>
          <a:xfrm>
            <a:off x="621446" y="4351906"/>
            <a:ext cx="2934749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rtlCol="0" anchor="ctr"/>
          <a:lstStyle/>
          <a:p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СТРОИТЕЛЬСТВО ТЕПЛИЧНОГО КОМПЛЕКСА ПО</a:t>
            </a:r>
            <a:r>
              <a:rPr kumimoji="0" lang="ru-RU" sz="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ВЫРАЩИВАЮ ОВОЩЕЙ, ДИКОРОСОВ И Т.Д.</a:t>
            </a:r>
            <a:endParaRPr kumimoji="0" lang="x-none" sz="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5B831CE5-5EF6-D2B0-B1EA-7CCDE35543AD}"/>
              </a:ext>
            </a:extLst>
          </p:cNvPr>
          <p:cNvSpPr/>
          <p:nvPr/>
        </p:nvSpPr>
        <p:spPr>
          <a:xfrm>
            <a:off x="621446" y="5398230"/>
            <a:ext cx="2934749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rtlCol="0" anchor="ctr"/>
          <a:lstStyle/>
          <a:p>
            <a:pPr>
              <a:buClr>
                <a:srgbClr val="4756A0"/>
              </a:buClr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ОБЩЕСТВЕННЫХ ПРОСТРАНСТВ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3C9A40C-119F-3EC0-18BB-806107FE5491}"/>
              </a:ext>
            </a:extLst>
          </p:cNvPr>
          <p:cNvSpPr txBox="1"/>
          <p:nvPr/>
        </p:nvSpPr>
        <p:spPr>
          <a:xfrm>
            <a:off x="753270" y="6365207"/>
            <a:ext cx="66870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&lt;*&gt; 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решения выбраны на основе сфер деятельности предприятий, возможностей интеграций и потенциалу развития покупала компаний и отраслей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xmlns="" id="{07A62703-E669-90E7-14C5-24861E469126}"/>
              </a:ext>
            </a:extLst>
          </p:cNvPr>
          <p:cNvSpPr/>
          <p:nvPr/>
        </p:nvSpPr>
        <p:spPr>
          <a:xfrm>
            <a:off x="3724106" y="3339968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предприятий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регулярно использующих грузоперевозки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xmlns="" id="{CA26F835-0B95-897E-6063-4F93BAC8FD94}"/>
              </a:ext>
            </a:extLst>
          </p:cNvPr>
          <p:cNvSpPr/>
          <p:nvPr/>
        </p:nvSpPr>
        <p:spPr>
          <a:xfrm>
            <a:off x="3724106" y="4360651"/>
            <a:ext cx="2966400" cy="91017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постоянного высокого спроса </a:t>
            </a:r>
            <a:b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сельскохозяйственную продукцию</a:t>
            </a:r>
          </a:p>
          <a:p>
            <a:pPr lvl="0"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конкурентных преимуществ городского округа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8A45D0F1-B7AD-B411-0327-CE1C4017B2D4}"/>
              </a:ext>
            </a:extLst>
          </p:cNvPr>
          <p:cNvSpPr/>
          <p:nvPr/>
        </p:nvSpPr>
        <p:spPr>
          <a:xfrm>
            <a:off x="3731307" y="5430904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lvl="0"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Всестороннее развитие туризма, сферы досуга 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9EEA01EE-7DB6-0FD9-25A5-44A7A7285E21}"/>
              </a:ext>
            </a:extLst>
          </p:cNvPr>
          <p:cNvSpPr/>
          <p:nvPr/>
        </p:nvSpPr>
        <p:spPr>
          <a:xfrm>
            <a:off x="6819477" y="2289848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нимизация дорогостоящих и экологически небезопасных методов сжигания и захоронения отходов</a:t>
            </a: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xmlns="" id="{12A29E5A-1FC1-A504-AD05-3731BB6D4051}"/>
              </a:ext>
            </a:extLst>
          </p:cNvPr>
          <p:cNvSpPr/>
          <p:nvPr/>
        </p:nvSpPr>
        <p:spPr>
          <a:xfrm>
            <a:off x="6819477" y="3335316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птимиз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ация</a:t>
            </a:r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бизнес-процесс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xmlns="" id="{C00317B0-C8FD-EE5D-4E82-1DAABC8B9F1D}"/>
              </a:ext>
            </a:extLst>
          </p:cNvPr>
          <p:cNvSpPr/>
          <p:nvPr/>
        </p:nvSpPr>
        <p:spPr>
          <a:xfrm>
            <a:off x="6816436" y="4360651"/>
            <a:ext cx="2969441" cy="925664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и развитие бренда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местной </a:t>
            </a:r>
            <a:r>
              <a:rPr kumimoji="0" lang="ru-RU" sz="800" b="1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компании</a:t>
            </a:r>
            <a:endParaRPr kumimoji="0" lang="en-US" sz="800" b="1" i="0" u="none" strike="noStrike" kern="1200" cap="none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новых рабочих мест</a:t>
            </a:r>
            <a:endParaRPr kumimoji="0" lang="en-US" sz="800" b="1" i="0" u="none" strike="noStrike" kern="1200" cap="none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Стимулирование экономики муниципального</a:t>
            </a:r>
            <a:r>
              <a:rPr kumimoji="0" lang="ru-RU" sz="800" b="1" i="0" u="none" strike="noStrike" kern="1200" cap="none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образования , развитие отдельных отраслей (торговля, транспорт, строительство)</a:t>
            </a:r>
            <a:endParaRPr kumimoji="0" lang="ru-RU" sz="800" b="1" i="0" u="none" strike="noStrike" kern="1200" cap="none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xmlns="" id="{650FD8A6-963A-5995-BA9F-9B78037E8BC9}"/>
              </a:ext>
            </a:extLst>
          </p:cNvPr>
          <p:cNvSpPr/>
          <p:nvPr/>
        </p:nvSpPr>
        <p:spPr>
          <a:xfrm>
            <a:off x="6819477" y="5446393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туристического потока, привлечение кадров на предприятия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туристической привлекательности муниципального образования </a:t>
            </a:r>
            <a:endParaRPr kumimoji="0" lang="ru-RU" sz="800" b="1" i="0" u="none" strike="noStrike" kern="1200" cap="none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 descr="Переработка со сплошной заливкой">
            <a:extLst>
              <a:ext uri="{FF2B5EF4-FFF2-40B4-BE49-F238E27FC236}">
                <a16:creationId xmlns:a16="http://schemas.microsoft.com/office/drawing/2014/main" xmlns="" id="{1E70E407-4E40-D916-E4BF-214E5495D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3270" y="2561361"/>
            <a:ext cx="360000" cy="360000"/>
          </a:xfrm>
          <a:prstGeom prst="rect">
            <a:avLst/>
          </a:prstGeom>
        </p:spPr>
      </p:pic>
      <p:pic>
        <p:nvPicPr>
          <p:cNvPr id="40" name="Рисунок 39" descr="Схема с ветвлением со сплошной заливкой">
            <a:extLst>
              <a:ext uri="{FF2B5EF4-FFF2-40B4-BE49-F238E27FC236}">
                <a16:creationId xmlns:a16="http://schemas.microsoft.com/office/drawing/2014/main" xmlns="" id="{0CA82A5A-9B27-500A-36E8-AC7CAAFB65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3270" y="3606979"/>
            <a:ext cx="360000" cy="360000"/>
          </a:xfrm>
          <a:prstGeom prst="rect">
            <a:avLst/>
          </a:prstGeom>
        </p:spPr>
      </p:pic>
      <p:pic>
        <p:nvPicPr>
          <p:cNvPr id="42" name="Рисунок 41" descr="Новогодняя ёлка со сплошной заливкой">
            <a:extLst>
              <a:ext uri="{FF2B5EF4-FFF2-40B4-BE49-F238E27FC236}">
                <a16:creationId xmlns:a16="http://schemas.microsoft.com/office/drawing/2014/main" xmlns="" id="{9B0A7EBD-D696-3B5D-1D40-CAA460E1C0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3270" y="4639906"/>
            <a:ext cx="360000" cy="360000"/>
          </a:xfrm>
          <a:prstGeom prst="rect">
            <a:avLst/>
          </a:prstGeom>
        </p:spPr>
      </p:pic>
      <p:pic>
        <p:nvPicPr>
          <p:cNvPr id="43" name="Рисунок 42" descr="Производство со сплошной заливкой">
            <a:extLst>
              <a:ext uri="{FF2B5EF4-FFF2-40B4-BE49-F238E27FC236}">
                <a16:creationId xmlns:a16="http://schemas.microsoft.com/office/drawing/2014/main" xmlns="" id="{9A28CC72-C8D7-D9F1-192E-20D9A64B6F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53270" y="5686230"/>
            <a:ext cx="360000" cy="360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621446" y="6617618"/>
            <a:ext cx="269880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ЗАТО СЕВЕРСК</a:t>
            </a:r>
          </a:p>
        </p:txBody>
      </p:sp>
    </p:spTree>
    <p:extLst>
      <p:ext uri="{BB962C8B-B14F-4D97-AF65-F5344CB8AC3E}">
        <p14:creationId xmlns:p14="http://schemas.microsoft.com/office/powerpoint/2010/main" val="285025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EE1F72B-78FB-C0E5-AB47-4F01C133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9F1C0A-0B2A-DA06-9CBA-B877B267DC3C}"/>
              </a:ext>
            </a:extLst>
          </p:cNvPr>
          <p:cNvSpPr txBox="1"/>
          <p:nvPr/>
        </p:nvSpPr>
        <p:spPr>
          <a:xfrm>
            <a:off x="627001" y="550177"/>
            <a:ext cx="91605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СВОБОДНЫЕ ПЛОЩАДКИ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71DB78E3-261E-0A63-C832-846882E4B22E}"/>
              </a:ext>
            </a:extLst>
          </p:cNvPr>
          <p:cNvSpPr/>
          <p:nvPr/>
        </p:nvSpPr>
        <p:spPr>
          <a:xfrm>
            <a:off x="627017" y="163628"/>
            <a:ext cx="233484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7163517-862E-F95A-CFC5-24B3C29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627015" y="6617619"/>
            <a:ext cx="269323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ЗАТО СЕВЕРСК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639102" y="4398191"/>
            <a:ext cx="8302635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&lt;*&gt;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здании необходим  капитальный ремонт строительных конструкций, кровли, системы отопления и водоснабжения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49272"/>
              </p:ext>
            </p:extLst>
          </p:nvPr>
        </p:nvGraphicFramePr>
        <p:xfrm>
          <a:off x="513806" y="1088714"/>
          <a:ext cx="8950373" cy="4441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1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46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23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19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12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2" marR="8912" marT="202012" marB="2020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КАДАСТРОВЫЙ НОМЕР ЗЕМЕЛЬНОГО УЧАСТКА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2" marR="8912" marT="202012" marB="2020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АДРЕС ЗЕМЕЛЬНОГО УЧАСТКА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2" marR="8912" marT="202012" marB="2020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ПЛОЩАДЬ, КВ.М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2" marR="8912" marT="202012" marB="2020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ВОЗМОЖНОЕ ИСПОЛЬЗОВАНИЕ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2" marR="8912" marT="202012" marB="202012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6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018" marR="8912" marT="891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70:22:0010201:128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3867" marT="891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ул. Лесная, д.1а, строение 5/2*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145" marR="8912" marT="891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10 581,2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Производство,</a:t>
                      </a:r>
                      <a:br>
                        <a:rPr lang="ru-RU" sz="1100">
                          <a:effectLst/>
                        </a:rPr>
                      </a:br>
                      <a:r>
                        <a:rPr lang="ru-RU" sz="1100">
                          <a:effectLst/>
                        </a:rPr>
                        <a:t>гараж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2" marR="8912" marT="8912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6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018" marR="8912" marT="891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100" dirty="0">
                          <a:effectLst/>
                        </a:rPr>
                        <a:t>70:22:0010401:3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3867" marT="891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ул</a:t>
                      </a:r>
                      <a:r>
                        <a:rPr lang="ru-RU" sz="1100" dirty="0">
                          <a:effectLst/>
                        </a:rPr>
                        <a:t>. Автодорога, 14/1 (площадка ТОР «Северск»)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145" marR="8912" marT="891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100" dirty="0">
                          <a:effectLst/>
                        </a:rPr>
                        <a:t>1 706 591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Для эксплуатации и обслуживания </a:t>
                      </a:r>
                      <a:r>
                        <a:rPr lang="ru-RU" sz="1100" dirty="0" err="1">
                          <a:effectLst/>
                        </a:rPr>
                        <a:t>золоотвала</a:t>
                      </a:r>
                      <a:r>
                        <a:rPr lang="ru-RU" sz="1100" dirty="0">
                          <a:effectLst/>
                        </a:rPr>
                        <a:t> 1,2-ой очереди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2" marR="8912" marT="8912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76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018" marR="8912" marT="8912" marB="0" anchor="ctr"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Свободные помещения, относящиеся к Технопарковой зоне ЗАТО Северск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3867" marT="891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508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FC70EFB-A1FF-D561-3A63-16A2697A6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B9D1D969-8F86-E80D-DECA-A11A5C6E5076}"/>
              </a:ext>
            </a:extLst>
          </p:cNvPr>
          <p:cNvSpPr/>
          <p:nvPr/>
        </p:nvSpPr>
        <p:spPr>
          <a:xfrm>
            <a:off x="627016" y="1401546"/>
            <a:ext cx="2195999" cy="775597"/>
          </a:xfrm>
          <a:prstGeom prst="roundRect">
            <a:avLst>
              <a:gd name="adj" fmla="val 32405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4756A0"/>
                </a:solidFill>
                <a:latin typeface="Arial Black" panose="020B0A04020102020204" pitchFamily="34" charset="0"/>
              </a:rPr>
              <a:t>Направление работы</a:t>
            </a:r>
            <a:endParaRPr lang="x-none" sz="1100" dirty="0">
              <a:solidFill>
                <a:srgbClr val="4756A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0C01CA-C287-89F8-7489-147F18CBED12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ДИАГНОСТИЧЕСКАЯ КАРТА ЗАТО СЕВЕРСК ПО РАБОТЕ                                С ИНВЕСТОРАМИ И МЕХАНИЗМ РАБОТЬ</a:t>
            </a:r>
            <a:r>
              <a:rPr lang="en" sz="24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 НИМИ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CCC73B85-D007-B69D-B706-5E327344A476}"/>
              </a:ext>
            </a:extLst>
          </p:cNvPr>
          <p:cNvSpPr/>
          <p:nvPr/>
        </p:nvSpPr>
        <p:spPr>
          <a:xfrm>
            <a:off x="619222" y="163628"/>
            <a:ext cx="159459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3357558C-0A85-0117-46FB-F329604F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FC460D8B-A2D5-EB35-FFCE-B53F28685B34}"/>
              </a:ext>
            </a:extLst>
          </p:cNvPr>
          <p:cNvSpPr/>
          <p:nvPr/>
        </p:nvSpPr>
        <p:spPr>
          <a:xfrm>
            <a:off x="2954593" y="1401546"/>
            <a:ext cx="3348000" cy="764791"/>
          </a:xfrm>
          <a:prstGeom prst="roundRect">
            <a:avLst>
              <a:gd name="adj" fmla="val 3310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ЕСТЬ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5C391C53-720A-96BE-9A55-A777FD939A6A}"/>
              </a:ext>
            </a:extLst>
          </p:cNvPr>
          <p:cNvSpPr/>
          <p:nvPr/>
        </p:nvSpPr>
        <p:spPr>
          <a:xfrm>
            <a:off x="620407" y="2283851"/>
            <a:ext cx="2194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ИНФОРМИРОВАНИЕ ИНВЕСТОРОВ            И ПРЕДПРИНИМАТЕЛЕЙ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3263EEAE-FEDF-4B38-6170-68E3C9246E3B}"/>
              </a:ext>
            </a:extLst>
          </p:cNvPr>
          <p:cNvSpPr/>
          <p:nvPr/>
        </p:nvSpPr>
        <p:spPr>
          <a:xfrm>
            <a:off x="620406" y="2876559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РАСПРЕДЕЛЕНИЕ ПЛОЩАДОК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4C6DBF16-191C-434B-8D6E-FE514DDE4EBC}"/>
              </a:ext>
            </a:extLst>
          </p:cNvPr>
          <p:cNvSpPr/>
          <p:nvPr/>
        </p:nvSpPr>
        <p:spPr>
          <a:xfrm>
            <a:off x="620406" y="3469267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6883FA95-A71D-29DF-60BE-FAF5B0A60D5C}"/>
              </a:ext>
            </a:extLst>
          </p:cNvPr>
          <p:cNvSpPr/>
          <p:nvPr/>
        </p:nvSpPr>
        <p:spPr>
          <a:xfrm>
            <a:off x="620406" y="4061975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CFD6CE53-58D8-A966-7A1A-4AA928A9B291}"/>
              </a:ext>
            </a:extLst>
          </p:cNvPr>
          <p:cNvSpPr/>
          <p:nvPr/>
        </p:nvSpPr>
        <p:spPr>
          <a:xfrm>
            <a:off x="620406" y="4654683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РЕШЕНИЕ И УСКОРЕНИЕ РАССМОТРЕНИЯ АДМИНИСТРАТИВНЫХ ВОПРОСОВ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C4784D0C-C0E6-CDCD-9856-24BA243718F6}"/>
              </a:ext>
            </a:extLst>
          </p:cNvPr>
          <p:cNvSpPr/>
          <p:nvPr/>
        </p:nvSpPr>
        <p:spPr>
          <a:xfrm>
            <a:off x="620406" y="5247391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xmlns="" id="{9D9224EF-80AA-1AB2-8E2B-866EBD1CB0E9}"/>
              </a:ext>
            </a:extLst>
          </p:cNvPr>
          <p:cNvSpPr/>
          <p:nvPr/>
        </p:nvSpPr>
        <p:spPr>
          <a:xfrm>
            <a:off x="620406" y="5840100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xmlns="" id="{B1E128B1-995E-EC41-5EB8-A39E158581E1}"/>
              </a:ext>
            </a:extLst>
          </p:cNvPr>
          <p:cNvSpPr/>
          <p:nvPr/>
        </p:nvSpPr>
        <p:spPr>
          <a:xfrm>
            <a:off x="6439596" y="1400481"/>
            <a:ext cx="3348000" cy="77559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ДОЛЖНО БЫТЬ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C2F7540E-092E-60C6-7571-A4EF5CD19B88}"/>
              </a:ext>
            </a:extLst>
          </p:cNvPr>
          <p:cNvSpPr/>
          <p:nvPr/>
        </p:nvSpPr>
        <p:spPr>
          <a:xfrm>
            <a:off x="2954593" y="2224275"/>
            <a:ext cx="3348000" cy="594346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</a:t>
            </a: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kumimoji="0" lang="ru-RU" sz="7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дминистрации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ЗАТО Северск, регулярная коммуникация с предпринимателями (публикация новостей в социальных сетях и на сайте Администрации ЗАТО Северск, рассылки на почты предпринимателей, ежемесячные встречи)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B1A71364-7219-9B02-0F5E-032DE88FD20A}"/>
              </a:ext>
            </a:extLst>
          </p:cNvPr>
          <p:cNvSpPr/>
          <p:nvPr/>
        </p:nvSpPr>
        <p:spPr>
          <a:xfrm>
            <a:off x="2954593" y="287655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всегда достаточно инвесторов для проведения тендерной процедуры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xmlns="" id="{7D859C09-30DF-66FB-2753-8AF67BC2F27A}"/>
              </a:ext>
            </a:extLst>
          </p:cNvPr>
          <p:cNvSpPr/>
          <p:nvPr/>
        </p:nvSpPr>
        <p:spPr>
          <a:xfrm>
            <a:off x="2954593" y="346926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B503E6F3-9BA9-736C-8997-1A19BDFDE55B}"/>
              </a:ext>
            </a:extLst>
          </p:cNvPr>
          <p:cNvSpPr/>
          <p:nvPr/>
        </p:nvSpPr>
        <p:spPr>
          <a:xfrm>
            <a:off x="2954593" y="4061975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xmlns="" id="{90A026D4-720E-6A15-BA60-176A2D0864BE}"/>
              </a:ext>
            </a:extLst>
          </p:cNvPr>
          <p:cNvSpPr/>
          <p:nvPr/>
        </p:nvSpPr>
        <p:spPr>
          <a:xfrm>
            <a:off x="2954593" y="465468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Личное сопровождение и контроль инвестиционным уполномоченным каждого крупного проекта на всех  стадиях его реализации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xmlns="" id="{5C80F8D5-9284-0997-F20F-D5F70709BA6B}"/>
              </a:ext>
            </a:extLst>
          </p:cNvPr>
          <p:cNvSpPr/>
          <p:nvPr/>
        </p:nvSpPr>
        <p:spPr>
          <a:xfrm>
            <a:off x="2954593" y="524739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587BB692-BB68-A96A-CE3E-27B0341F4A21}"/>
              </a:ext>
            </a:extLst>
          </p:cNvPr>
          <p:cNvSpPr/>
          <p:nvPr/>
        </p:nvSpPr>
        <p:spPr>
          <a:xfrm>
            <a:off x="2954593" y="5840100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xmlns="" id="{9AF7ABEC-783A-2BF0-D560-E0555624AD14}"/>
              </a:ext>
            </a:extLst>
          </p:cNvPr>
          <p:cNvSpPr/>
          <p:nvPr/>
        </p:nvSpPr>
        <p:spPr>
          <a:xfrm>
            <a:off x="6440781" y="228385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администрации, статьи на сайтах для инвесторов              и предпринимателей, регулярная коммуникация</a:t>
            </a:r>
            <a:r>
              <a:rPr kumimoji="0" lang="en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с предпринимателями (почтовая рассылка, звонки,       общий чат администрации с предпринимателями)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xmlns="" id="{773E7195-35FF-216B-640A-E84CFD06B73E}"/>
              </a:ext>
            </a:extLst>
          </p:cNvPr>
          <p:cNvSpPr/>
          <p:nvPr/>
        </p:nvSpPr>
        <p:spPr>
          <a:xfrm>
            <a:off x="6440781" y="287655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Привлечение инвесторов для распределения площадок через тендерную процедуру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xmlns="" id="{28F6FF4D-AEED-8AB5-6849-0B7A290DC785}"/>
              </a:ext>
            </a:extLst>
          </p:cNvPr>
          <p:cNvSpPr/>
          <p:nvPr/>
        </p:nvSpPr>
        <p:spPr>
          <a:xfrm>
            <a:off x="6440781" y="346926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xmlns="" id="{4DA3611C-DDED-E11A-A341-EB83BDAB6CA0}"/>
              </a:ext>
            </a:extLst>
          </p:cNvPr>
          <p:cNvSpPr/>
          <p:nvPr/>
        </p:nvSpPr>
        <p:spPr>
          <a:xfrm>
            <a:off x="6440781" y="4061975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xmlns="" id="{421A2ED1-F024-4A7A-BD56-4C7BB30C0C67}"/>
              </a:ext>
            </a:extLst>
          </p:cNvPr>
          <p:cNvSpPr/>
          <p:nvPr/>
        </p:nvSpPr>
        <p:spPr>
          <a:xfrm>
            <a:off x="6440781" y="465468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Личное сопровождение и контроль инвестиционным уполномоченным каждого крупного проекта на всех  стадиях его реализации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>
            <a:extLst>
              <a:ext uri="{FF2B5EF4-FFF2-40B4-BE49-F238E27FC236}">
                <a16:creationId xmlns:a16="http://schemas.microsoft.com/office/drawing/2014/main" xmlns="" id="{472E3AEB-A774-97BE-7C3F-BB05307E9C51}"/>
              </a:ext>
            </a:extLst>
          </p:cNvPr>
          <p:cNvSpPr/>
          <p:nvPr/>
        </p:nvSpPr>
        <p:spPr>
          <a:xfrm>
            <a:off x="6440781" y="524739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xmlns="" id="{D8C2B90C-11F2-8D2A-7A16-7C26268DC58F}"/>
              </a:ext>
            </a:extLst>
          </p:cNvPr>
          <p:cNvSpPr/>
          <p:nvPr/>
        </p:nvSpPr>
        <p:spPr>
          <a:xfrm>
            <a:off x="6440781" y="5840100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9" name="Рисунок 68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46C043A9-712E-86AC-3639-5FC5E87C4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18998" y="2343541"/>
            <a:ext cx="365554" cy="365554"/>
          </a:xfrm>
          <a:prstGeom prst="rect">
            <a:avLst/>
          </a:prstGeom>
        </p:spPr>
      </p:pic>
      <p:pic>
        <p:nvPicPr>
          <p:cNvPr id="85" name="Рисунок 8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D02FAB9C-22E8-D5B8-E9CB-04F444497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25608" y="2937871"/>
            <a:ext cx="365554" cy="365554"/>
          </a:xfrm>
          <a:prstGeom prst="rect">
            <a:avLst/>
          </a:prstGeom>
        </p:spPr>
      </p:pic>
      <p:pic>
        <p:nvPicPr>
          <p:cNvPr id="87" name="Рисунок 86" descr="Запрещено со сплошной заливкой">
            <a:extLst>
              <a:ext uri="{FF2B5EF4-FFF2-40B4-BE49-F238E27FC236}">
                <a16:creationId xmlns:a16="http://schemas.microsoft.com/office/drawing/2014/main" xmlns="" id="{8C5D4674-72C2-BE20-90E9-ACE14708A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33866" y="2937871"/>
            <a:ext cx="360000" cy="360000"/>
          </a:xfrm>
          <a:prstGeom prst="rect">
            <a:avLst/>
          </a:prstGeom>
        </p:spPr>
      </p:pic>
      <p:sp>
        <p:nvSpPr>
          <p:cNvPr id="88" name="Скругленный прямоугольник 87">
            <a:extLst>
              <a:ext uri="{FF2B5EF4-FFF2-40B4-BE49-F238E27FC236}">
                <a16:creationId xmlns:a16="http://schemas.microsoft.com/office/drawing/2014/main" xmlns="" id="{EB6B743D-795C-9F66-43B5-0D7D12A5B711}"/>
              </a:ext>
            </a:extLst>
          </p:cNvPr>
          <p:cNvSpPr/>
          <p:nvPr/>
        </p:nvSpPr>
        <p:spPr>
          <a:xfrm>
            <a:off x="619221" y="3475239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ИНФРАСТРУКТУРА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ИНВЕСТИЦИОННЫХ ПЛОЩАДКАХ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Скругленный прямоугольник 88">
            <a:extLst>
              <a:ext uri="{FF2B5EF4-FFF2-40B4-BE49-F238E27FC236}">
                <a16:creationId xmlns:a16="http://schemas.microsoft.com/office/drawing/2014/main" xmlns="" id="{6A51D4D3-64AC-23A3-E627-9D01F40E6EB2}"/>
              </a:ext>
            </a:extLst>
          </p:cNvPr>
          <p:cNvSpPr/>
          <p:nvPr/>
        </p:nvSpPr>
        <p:spPr>
          <a:xfrm>
            <a:off x="619221" y="4067947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ИНВЕСТОРАМИ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 ИНВЕСТИЦИОННОГО ПЛАНА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:a16="http://schemas.microsoft.com/office/drawing/2014/main" xmlns="" id="{51447579-5086-5E11-AF44-D45DBDED33A5}"/>
              </a:ext>
            </a:extLst>
          </p:cNvPr>
          <p:cNvSpPr/>
          <p:nvPr/>
        </p:nvSpPr>
        <p:spPr>
          <a:xfrm>
            <a:off x="2953408" y="347523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инфраструктуры по запросу инвестора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Скругленный прямоугольник 90">
            <a:extLst>
              <a:ext uri="{FF2B5EF4-FFF2-40B4-BE49-F238E27FC236}">
                <a16:creationId xmlns:a16="http://schemas.microsoft.com/office/drawing/2014/main" xmlns="" id="{7C9486C7-ED75-2FF8-33C8-C0332847A33F}"/>
              </a:ext>
            </a:extLst>
          </p:cNvPr>
          <p:cNvSpPr/>
          <p:nvPr/>
        </p:nvSpPr>
        <p:spPr>
          <a:xfrm>
            <a:off x="2953408" y="406794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Проводятся переговоры и осмотр инвестиционных площадок по запросу инвестора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:a16="http://schemas.microsoft.com/office/drawing/2014/main" xmlns="" id="{CD48F55F-F4ED-4364-E95B-98D535EDD6D8}"/>
              </a:ext>
            </a:extLst>
          </p:cNvPr>
          <p:cNvSpPr/>
          <p:nvPr/>
        </p:nvSpPr>
        <p:spPr>
          <a:xfrm>
            <a:off x="6439596" y="347523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инженерной и транспортной инфраструктуры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 прихода инвестора на объект с целью экономии времени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Скругленный прямоугольник 92">
            <a:extLst>
              <a:ext uri="{FF2B5EF4-FFF2-40B4-BE49-F238E27FC236}">
                <a16:creationId xmlns:a16="http://schemas.microsoft.com/office/drawing/2014/main" xmlns="" id="{474725A6-A4DD-6C99-3AE6-2DBC5A8F19E9}"/>
              </a:ext>
            </a:extLst>
          </p:cNvPr>
          <p:cNvSpPr/>
          <p:nvPr/>
        </p:nvSpPr>
        <p:spPr>
          <a:xfrm>
            <a:off x="6439596" y="406794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проектной команды, которая составляет инвестиционные планы и выводит проекты на площадки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6" name="Рисунок 9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E9E74D18-DDA5-DE48-E379-764E35F17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17813" y="3534929"/>
            <a:ext cx="365554" cy="365554"/>
          </a:xfrm>
          <a:prstGeom prst="rect">
            <a:avLst/>
          </a:prstGeom>
        </p:spPr>
      </p:pic>
      <p:pic>
        <p:nvPicPr>
          <p:cNvPr id="98" name="Рисунок 97" descr="Запрещено со сплошной заливкой">
            <a:extLst>
              <a:ext uri="{FF2B5EF4-FFF2-40B4-BE49-F238E27FC236}">
                <a16:creationId xmlns:a16="http://schemas.microsoft.com/office/drawing/2014/main" xmlns="" id="{89EEB087-2E1A-1414-262C-D847E8EB21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26071" y="3534929"/>
            <a:ext cx="360000" cy="360000"/>
          </a:xfrm>
          <a:prstGeom prst="rect">
            <a:avLst/>
          </a:prstGeom>
        </p:spPr>
      </p:pic>
      <p:pic>
        <p:nvPicPr>
          <p:cNvPr id="101" name="Рисунок 100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F0861CB6-9A84-DCF6-9F71-4B695945A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24423" y="4129259"/>
            <a:ext cx="365554" cy="365554"/>
          </a:xfrm>
          <a:prstGeom prst="rect">
            <a:avLst/>
          </a:prstGeom>
        </p:spPr>
      </p:pic>
      <p:sp>
        <p:nvSpPr>
          <p:cNvPr id="105" name="Скругленный прямоугольник 104">
            <a:extLst>
              <a:ext uri="{FF2B5EF4-FFF2-40B4-BE49-F238E27FC236}">
                <a16:creationId xmlns:a16="http://schemas.microsoft.com/office/drawing/2014/main" xmlns="" id="{8F2C9022-10A3-0D35-CA05-80E92637D0EB}"/>
              </a:ext>
            </a:extLst>
          </p:cNvPr>
          <p:cNvSpPr/>
          <p:nvPr/>
        </p:nvSpPr>
        <p:spPr>
          <a:xfrm>
            <a:off x="628201" y="5249203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ПОТЕНЦИАЛЬНЫМИ ИНВЕСТОРАМИ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Скругленный прямоугольник 105">
            <a:extLst>
              <a:ext uri="{FF2B5EF4-FFF2-40B4-BE49-F238E27FC236}">
                <a16:creationId xmlns:a16="http://schemas.microsoft.com/office/drawing/2014/main" xmlns="" id="{13BF7DE7-719C-8EA1-6A8B-47FABDE54711}"/>
              </a:ext>
            </a:extLst>
          </p:cNvPr>
          <p:cNvSpPr/>
          <p:nvPr/>
        </p:nvSpPr>
        <p:spPr>
          <a:xfrm>
            <a:off x="628201" y="5841911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РЕАЛИЗОВАННЫМИ ПРОЕКТАМИ НА ИНВЕСТИЦИОННЫХ ПЛОЩАДКАХ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Скругленный прямоугольник 107">
            <a:extLst>
              <a:ext uri="{FF2B5EF4-FFF2-40B4-BE49-F238E27FC236}">
                <a16:creationId xmlns:a16="http://schemas.microsoft.com/office/drawing/2014/main" xmlns="" id="{AD24024F-306A-2906-6186-DF6244617AD9}"/>
              </a:ext>
            </a:extLst>
          </p:cNvPr>
          <p:cNvSpPr/>
          <p:nvPr/>
        </p:nvSpPr>
        <p:spPr>
          <a:xfrm>
            <a:off x="2962388" y="524920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к возможному приходу инвесторов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Скругленный прямоугольник 108">
            <a:extLst>
              <a:ext uri="{FF2B5EF4-FFF2-40B4-BE49-F238E27FC236}">
                <a16:creationId xmlns:a16="http://schemas.microsoft.com/office/drawing/2014/main" xmlns="" id="{056BF571-D559-1AE5-97A9-339C60CDBD58}"/>
              </a:ext>
            </a:extLst>
          </p:cNvPr>
          <p:cNvSpPr/>
          <p:nvPr/>
        </p:nvSpPr>
        <p:spPr>
          <a:xfrm>
            <a:off x="2962388" y="584191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Регулярная обратная связь и помощь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дальнейшим развитием в случае необходимости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Скругленный прямоугольник 110">
            <a:extLst>
              <a:ext uri="{FF2B5EF4-FFF2-40B4-BE49-F238E27FC236}">
                <a16:creationId xmlns:a16="http://schemas.microsoft.com/office/drawing/2014/main" xmlns="" id="{C659C721-60D7-16F6-22C9-5D4F85D947F4}"/>
              </a:ext>
            </a:extLst>
          </p:cNvPr>
          <p:cNvSpPr/>
          <p:nvPr/>
        </p:nvSpPr>
        <p:spPr>
          <a:xfrm>
            <a:off x="6448576" y="524920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к возможному приходу инвесторов, создание информационно-аналитических буклетов, сохранение контактов потенциальных инвесторов, составления списка для дальнейшей регулярной коммуникации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Скругленный прямоугольник 111">
            <a:extLst>
              <a:ext uri="{FF2B5EF4-FFF2-40B4-BE49-F238E27FC236}">
                <a16:creationId xmlns:a16="http://schemas.microsoft.com/office/drawing/2014/main" xmlns="" id="{BC0EC73D-8ED4-29A5-781D-A7DA2ACB84DB}"/>
              </a:ext>
            </a:extLst>
          </p:cNvPr>
          <p:cNvSpPr/>
          <p:nvPr/>
        </p:nvSpPr>
        <p:spPr>
          <a:xfrm>
            <a:off x="6448576" y="584191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Регулярная обратная связь и помощь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дальнейшим развитием в случае необходимости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5" name="Рисунок 11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08802114-ACA9-8001-E871-C9FE72E05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33403" y="4717807"/>
            <a:ext cx="365554" cy="365554"/>
          </a:xfrm>
          <a:prstGeom prst="rect">
            <a:avLst/>
          </a:prstGeom>
        </p:spPr>
      </p:pic>
      <p:pic>
        <p:nvPicPr>
          <p:cNvPr id="126" name="Рисунок 12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1BA9EACC-0D27-26F9-309F-401843F56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25608" y="5314865"/>
            <a:ext cx="365554" cy="365554"/>
          </a:xfrm>
          <a:prstGeom prst="rect">
            <a:avLst/>
          </a:prstGeom>
        </p:spPr>
      </p:pic>
      <p:pic>
        <p:nvPicPr>
          <p:cNvPr id="131" name="Рисунок 130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6FC59EA5-C4D0-C533-25A3-9C1D5B723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32218" y="5909195"/>
            <a:ext cx="365554" cy="365554"/>
          </a:xfrm>
          <a:prstGeom prst="rect">
            <a:avLst/>
          </a:prstGeom>
        </p:spPr>
      </p:pic>
      <p:pic>
        <p:nvPicPr>
          <p:cNvPr id="134" name="Рисунок 133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59FADAC9-EB60-3542-155B-F21BD309B3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33866" y="2343541"/>
            <a:ext cx="365554" cy="365554"/>
          </a:xfrm>
          <a:prstGeom prst="rect">
            <a:avLst/>
          </a:prstGeom>
        </p:spPr>
      </p:pic>
      <p:pic>
        <p:nvPicPr>
          <p:cNvPr id="135" name="Рисунок 13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9E3DFFFC-8EDA-1F00-338B-DD8E006DD3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33866" y="4717807"/>
            <a:ext cx="365554" cy="365554"/>
          </a:xfrm>
          <a:prstGeom prst="rect">
            <a:avLst/>
          </a:prstGeom>
        </p:spPr>
      </p:pic>
      <p:pic>
        <p:nvPicPr>
          <p:cNvPr id="136" name="Рисунок 13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796FE730-BFA9-E2F5-28DD-287C9158C1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33866" y="5909195"/>
            <a:ext cx="365554" cy="365554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708395" y="6617618"/>
            <a:ext cx="26118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ЗАТО СЕВЕРСК</a:t>
            </a:r>
          </a:p>
        </p:txBody>
      </p:sp>
      <p:pic>
        <p:nvPicPr>
          <p:cNvPr id="64" name="Рисунок 63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9E3DFFFC-8EDA-1F00-338B-DD8E006DD3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35346" y="5296335"/>
            <a:ext cx="365554" cy="3655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A3CB6AC-2260-49C8-982D-E3C1384D50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8712" y="4106585"/>
            <a:ext cx="359695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6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СПЕЦИАЛИЗИРОВАННЫЕ МЕРЫ ПОДДЕРЖКИ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85206" y="1402867"/>
            <a:ext cx="1710000" cy="1710000"/>
            <a:chOff x="1015521" y="1455428"/>
            <a:chExt cx="1710000" cy="1710000"/>
          </a:xfrm>
        </p:grpSpPr>
        <p:sp>
          <p:nvSpPr>
            <p:cNvPr id="44" name="Скругленный прямоугольник 43">
              <a:extLst>
                <a:ext uri="{FF2B5EF4-FFF2-40B4-BE49-F238E27FC236}">
                  <a16:creationId xmlns:a16="http://schemas.microsoft.com/office/drawing/2014/main" xmlns="" id="{536BD308-6967-8AF5-7432-C3280FD3FC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73693" y="1526428"/>
              <a:ext cx="728732" cy="586798"/>
            </a:xfrm>
            <a:prstGeom prst="roundRect">
              <a:avLst>
                <a:gd name="adj" fmla="val 29906"/>
              </a:avLst>
            </a:prstGeom>
            <a:solidFill>
              <a:srgbClr val="FEFEFE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20" name="Скругленный прямоугольник 19">
              <a:extLst>
                <a:ext uri="{FF2B5EF4-FFF2-40B4-BE49-F238E27FC236}">
                  <a16:creationId xmlns:a16="http://schemas.microsoft.com/office/drawing/2014/main" xmlns="" id="{74865467-DC3F-30ED-A2E2-AE772E0BB5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5521" y="1455428"/>
              <a:ext cx="1710000" cy="1710000"/>
            </a:xfrm>
            <a:prstGeom prst="roundRect">
              <a:avLst>
                <a:gd name="adj" fmla="val 16435"/>
              </a:avLst>
            </a:prstGeom>
            <a:solidFill>
              <a:srgbClr val="F1F1F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b="1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33857DB-2DA8-E6E3-4AD9-3428BA1DD7BC}"/>
                </a:ext>
              </a:extLst>
            </p:cNvPr>
            <p:cNvSpPr txBox="1">
              <a:spLocks noChangeAspect="1"/>
            </p:cNvSpPr>
            <p:nvPr/>
          </p:nvSpPr>
          <p:spPr>
            <a:xfrm flipH="1">
              <a:off x="1299826" y="2209962"/>
              <a:ext cx="1115568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ДЕПАРТАМЕНТ ИНВЕСТИЦИОННОЙ И ПРОМЫШЛЕННОЙ ПОЛИТИКИ ТОМСКОЙ ОБЛАСТИ</a:t>
              </a:r>
              <a:endParaRPr lang="x-none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Скругленный прямоугольник 34">
              <a:extLst>
                <a:ext uri="{FF2B5EF4-FFF2-40B4-BE49-F238E27FC236}">
                  <a16:creationId xmlns:a16="http://schemas.microsoft.com/office/drawing/2014/main" xmlns="" id="{FEB17594-FA55-5D4B-A29C-3B4D61CD6D8D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276704" y="2732523"/>
              <a:ext cx="1326248" cy="222232"/>
            </a:xfrm>
            <a:prstGeom prst="roundRect">
              <a:avLst>
                <a:gd name="adj" fmla="val 50000"/>
              </a:avLst>
            </a:prstGeom>
            <a:solidFill>
              <a:srgbClr val="4756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www.invest</a:t>
              </a:r>
              <a:r>
                <a:rPr lang="ru-RU" sz="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tomsk.gov.ru</a:t>
              </a:r>
              <a:endParaRPr lang="x-none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6" name="Picture 2" descr="https://ru-static.z-dn.net/files/d0f/d5c01a72b6870f444e5348efad10719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065" y="1554574"/>
              <a:ext cx="648361" cy="561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2268466" y="1411039"/>
            <a:ext cx="1710000" cy="1701827"/>
            <a:chOff x="3191744" y="1455428"/>
            <a:chExt cx="1710000" cy="1710000"/>
          </a:xfrm>
        </p:grpSpPr>
        <p:sp>
          <p:nvSpPr>
            <p:cNvPr id="21" name="Скругленный прямоугольник 20">
              <a:extLst>
                <a:ext uri="{FF2B5EF4-FFF2-40B4-BE49-F238E27FC236}">
                  <a16:creationId xmlns:a16="http://schemas.microsoft.com/office/drawing/2014/main" xmlns="" id="{6035FA24-3445-92D9-8779-8906CA8356A4}"/>
                </a:ext>
              </a:extLst>
            </p:cNvPr>
            <p:cNvSpPr/>
            <p:nvPr/>
          </p:nvSpPr>
          <p:spPr>
            <a:xfrm>
              <a:off x="3191744" y="1455428"/>
              <a:ext cx="1710000" cy="1710000"/>
            </a:xfrm>
            <a:prstGeom prst="roundRect">
              <a:avLst>
                <a:gd name="adj" fmla="val 16435"/>
              </a:avLst>
            </a:prstGeom>
            <a:solidFill>
              <a:srgbClr val="F1F1F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b="1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8E951FBD-1E74-BE7C-D4A3-F35376CDAEF3}"/>
                </a:ext>
              </a:extLst>
            </p:cNvPr>
            <p:cNvSpPr txBox="1"/>
            <p:nvPr/>
          </p:nvSpPr>
          <p:spPr>
            <a:xfrm>
              <a:off x="3377878" y="2209961"/>
              <a:ext cx="140115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600" b="1" dirty="0">
                  <a:latin typeface="Arial" pitchFamily="34" charset="0"/>
                  <a:cs typeface="Arial" pitchFamily="34" charset="0"/>
                </a:rPr>
                <a:t>ДЕПАРТАМЕНТ ЭКОНОМИКИ АДМИНИСТРАЦИИ ТОМСКОЙ ОБЛАСТИ</a:t>
              </a:r>
              <a:endParaRPr lang="x-none" sz="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Скругленный прямоугольник 38">
              <a:extLst>
                <a:ext uri="{FF2B5EF4-FFF2-40B4-BE49-F238E27FC236}">
                  <a16:creationId xmlns:a16="http://schemas.microsoft.com/office/drawing/2014/main" xmlns="" id="{B81A249F-DCE3-08A0-4B87-C67630735136}"/>
                </a:ext>
              </a:extLst>
            </p:cNvPr>
            <p:cNvSpPr/>
            <p:nvPr/>
          </p:nvSpPr>
          <p:spPr>
            <a:xfrm>
              <a:off x="3467818" y="2732523"/>
              <a:ext cx="1207698" cy="190804"/>
            </a:xfrm>
            <a:prstGeom prst="roundRect">
              <a:avLst>
                <a:gd name="adj" fmla="val 50000"/>
              </a:avLst>
            </a:prstGeom>
            <a:solidFill>
              <a:srgbClr val="4756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</a:t>
              </a:r>
              <a:r>
                <a:rPr lang="ru-RU" sz="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depeconom.tomsk.gov.ru</a:t>
              </a:r>
              <a:endParaRPr lang="x-none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1" name="Picture 2" descr="https://ru-static.z-dn.net/files/d0f/d5c01a72b6870f444e5348efad10719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7009" y="1526428"/>
              <a:ext cx="624066" cy="55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4162488" y="1411038"/>
            <a:ext cx="1710000" cy="1701827"/>
            <a:chOff x="5289952" y="1447254"/>
            <a:chExt cx="1710000" cy="1710000"/>
          </a:xfrm>
        </p:grpSpPr>
        <p:sp>
          <p:nvSpPr>
            <p:cNvPr id="22" name="Скругленный прямоугольник 21">
              <a:extLst>
                <a:ext uri="{FF2B5EF4-FFF2-40B4-BE49-F238E27FC236}">
                  <a16:creationId xmlns:a16="http://schemas.microsoft.com/office/drawing/2014/main" xmlns="" id="{A930814C-6C32-C14B-E8DE-92769C490880}"/>
                </a:ext>
              </a:extLst>
            </p:cNvPr>
            <p:cNvSpPr/>
            <p:nvPr/>
          </p:nvSpPr>
          <p:spPr>
            <a:xfrm>
              <a:off x="5289952" y="1447254"/>
              <a:ext cx="1710000" cy="1710000"/>
            </a:xfrm>
            <a:prstGeom prst="roundRect">
              <a:avLst>
                <a:gd name="adj" fmla="val 16435"/>
              </a:avLst>
            </a:prstGeom>
            <a:solidFill>
              <a:srgbClr val="F1F1F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b="1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1627D5FE-F318-9DC8-513C-A48C26710BE8}"/>
                </a:ext>
              </a:extLst>
            </p:cNvPr>
            <p:cNvSpPr txBox="1"/>
            <p:nvPr/>
          </p:nvSpPr>
          <p:spPr>
            <a:xfrm>
              <a:off x="5460954" y="2209961"/>
              <a:ext cx="142133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600" b="1" dirty="0">
                  <a:latin typeface="Arial" pitchFamily="34" charset="0"/>
                  <a:cs typeface="Arial" pitchFamily="34" charset="0"/>
                </a:rPr>
                <a:t>ДЕПАРТАМЕНТ ПОТРЕБИТЕЛЬСКОГО РЫНКА АДМИНИСТРАЦИИ ТОМСКОЙ ОБЛАСТИ </a:t>
              </a:r>
              <a:endParaRPr lang="x-none" sz="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Скругленный прямоугольник 42">
              <a:extLst>
                <a:ext uri="{FF2B5EF4-FFF2-40B4-BE49-F238E27FC236}">
                  <a16:creationId xmlns:a16="http://schemas.microsoft.com/office/drawing/2014/main" xmlns="" id="{3FEF74B3-ADEE-BCE6-D097-03A5BBB0295C}"/>
                </a:ext>
              </a:extLst>
            </p:cNvPr>
            <p:cNvSpPr/>
            <p:nvPr/>
          </p:nvSpPr>
          <p:spPr>
            <a:xfrm>
              <a:off x="5616693" y="2717836"/>
              <a:ext cx="1118418" cy="190803"/>
            </a:xfrm>
            <a:prstGeom prst="roundRect">
              <a:avLst>
                <a:gd name="adj" fmla="val 50000"/>
              </a:avLst>
            </a:prstGeom>
            <a:solidFill>
              <a:srgbClr val="4756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</a:t>
              </a:r>
              <a:r>
                <a:rPr lang="ru-RU" sz="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pr.tomsk.gov.ru</a:t>
              </a:r>
              <a:endParaRPr lang="x-none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5" name="Picture 2" descr="https://ru-static.z-dn.net/files/d0f/d5c01a72b6870f444e5348efad10719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5254" y="1565203"/>
              <a:ext cx="609064" cy="540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4178483" y="3288082"/>
            <a:ext cx="1671965" cy="1739857"/>
            <a:chOff x="2603697" y="3219341"/>
            <a:chExt cx="1710000" cy="1710000"/>
          </a:xfrm>
        </p:grpSpPr>
        <p:sp>
          <p:nvSpPr>
            <p:cNvPr id="26" name="Скругленный прямоугольник 25">
              <a:extLst>
                <a:ext uri="{FF2B5EF4-FFF2-40B4-BE49-F238E27FC236}">
                  <a16:creationId xmlns:a16="http://schemas.microsoft.com/office/drawing/2014/main" xmlns="" id="{7DBBEF72-E326-F688-F2DF-29A8A297810A}"/>
                </a:ext>
              </a:extLst>
            </p:cNvPr>
            <p:cNvSpPr/>
            <p:nvPr/>
          </p:nvSpPr>
          <p:spPr>
            <a:xfrm>
              <a:off x="2603697" y="3219341"/>
              <a:ext cx="1710000" cy="1710000"/>
            </a:xfrm>
            <a:prstGeom prst="roundRect">
              <a:avLst>
                <a:gd name="adj" fmla="val 16435"/>
              </a:avLst>
            </a:prstGeom>
            <a:solidFill>
              <a:srgbClr val="F1F1F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b="1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8E8AC662-A2F8-BE41-67F7-2E05358356A9}"/>
                </a:ext>
              </a:extLst>
            </p:cNvPr>
            <p:cNvSpPr txBox="1"/>
            <p:nvPr/>
          </p:nvSpPr>
          <p:spPr>
            <a:xfrm>
              <a:off x="2881897" y="4074342"/>
              <a:ext cx="1178718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АО «КОРПОРАЦИЯ «МСП» </a:t>
              </a:r>
              <a:endParaRPr lang="x-none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Скругленный прямоугольник 59">
              <a:extLst>
                <a:ext uri="{FF2B5EF4-FFF2-40B4-BE49-F238E27FC236}">
                  <a16:creationId xmlns:a16="http://schemas.microsoft.com/office/drawing/2014/main" xmlns="" id="{4799F6AF-2D83-0543-6070-AD3C85DAE524}"/>
                </a:ext>
              </a:extLst>
            </p:cNvPr>
            <p:cNvSpPr/>
            <p:nvPr/>
          </p:nvSpPr>
          <p:spPr>
            <a:xfrm>
              <a:off x="2881897" y="4549851"/>
              <a:ext cx="1305257" cy="190803"/>
            </a:xfrm>
            <a:prstGeom prst="roundRect">
              <a:avLst>
                <a:gd name="adj" fmla="val 50000"/>
              </a:avLst>
            </a:prstGeom>
            <a:solidFill>
              <a:srgbClr val="4756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www.corpmsp.ru</a:t>
              </a:r>
              <a:endParaRPr lang="x-none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4" descr="Picture backgroun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364" y="3354623"/>
              <a:ext cx="588735" cy="588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6040367" y="1404684"/>
            <a:ext cx="1710000" cy="1710000"/>
            <a:chOff x="7372017" y="1457950"/>
            <a:chExt cx="1710000" cy="1710000"/>
          </a:xfrm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xmlns="" id="{959288B3-6129-0F6E-2F82-BEEB0DD1000F}"/>
                </a:ext>
              </a:extLst>
            </p:cNvPr>
            <p:cNvSpPr/>
            <p:nvPr/>
          </p:nvSpPr>
          <p:spPr>
            <a:xfrm>
              <a:off x="7372017" y="1457950"/>
              <a:ext cx="1710000" cy="1710000"/>
            </a:xfrm>
            <a:prstGeom prst="roundRect">
              <a:avLst>
                <a:gd name="adj" fmla="val 16435"/>
              </a:avLst>
            </a:prstGeom>
            <a:solidFill>
              <a:srgbClr val="F1F1F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b="1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AC0CC6E-70E5-5156-8AC0-98DA024669CB}"/>
                </a:ext>
              </a:extLst>
            </p:cNvPr>
            <p:cNvSpPr txBox="1"/>
            <p:nvPr/>
          </p:nvSpPr>
          <p:spPr>
            <a:xfrm rot="10800000" flipV="1">
              <a:off x="7753793" y="2270048"/>
              <a:ext cx="89274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ЦЕНТР</a:t>
              </a:r>
            </a:p>
            <a:p>
              <a:pPr algn="ctr"/>
              <a:r>
                <a:rPr lang="ru-RU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 «МОЙ БИЗНЕС»</a:t>
              </a:r>
              <a:endParaRPr lang="x-none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3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  <a:extLst>
                <a:ext uri="{FF2B5EF4-FFF2-40B4-BE49-F238E27FC236}">
                  <a16:creationId xmlns:a16="http://schemas.microsoft.com/office/drawing/2014/main" xmlns="" id="{CB9E44DB-1C66-11F1-4DA7-8FAD32372A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061" y="1652589"/>
              <a:ext cx="1091953" cy="51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Скругленный прямоугольник 73">
              <a:extLst>
                <a:ext uri="{FF2B5EF4-FFF2-40B4-BE49-F238E27FC236}">
                  <a16:creationId xmlns:a16="http://schemas.microsoft.com/office/drawing/2014/main" xmlns="" id="{FEB17594-FA55-5D4B-A29C-3B4D61CD6D8D}"/>
                </a:ext>
              </a:extLst>
            </p:cNvPr>
            <p:cNvSpPr/>
            <p:nvPr/>
          </p:nvSpPr>
          <p:spPr>
            <a:xfrm flipH="1">
              <a:off x="7628808" y="2741400"/>
              <a:ext cx="1231859" cy="190804"/>
            </a:xfrm>
            <a:prstGeom prst="roundRect">
              <a:avLst>
                <a:gd name="adj" fmla="val 50000"/>
              </a:avLst>
            </a:prstGeom>
            <a:solidFill>
              <a:srgbClr val="4756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</a:t>
              </a:r>
              <a:r>
                <a:rPr lang="ru-RU" sz="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mb.tomsk.ru</a:t>
              </a:r>
              <a:endParaRPr lang="x-none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6893" y="3321378"/>
            <a:ext cx="1706562" cy="1706562"/>
            <a:chOff x="1007208" y="3401277"/>
            <a:chExt cx="1706562" cy="170656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208" y="3401277"/>
              <a:ext cx="1706562" cy="1706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81606" y="3498837"/>
              <a:ext cx="593278" cy="603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" name="Скругленный прямоугольник 67">
              <a:extLst>
                <a:ext uri="{FF2B5EF4-FFF2-40B4-BE49-F238E27FC236}">
                  <a16:creationId xmlns:a16="http://schemas.microsoft.com/office/drawing/2014/main" xmlns="" id="{FEB17594-FA55-5D4B-A29C-3B4D61CD6D8D}"/>
                </a:ext>
              </a:extLst>
            </p:cNvPr>
            <p:cNvSpPr/>
            <p:nvPr/>
          </p:nvSpPr>
          <p:spPr>
            <a:xfrm flipH="1">
              <a:off x="1299826" y="4753040"/>
              <a:ext cx="1138689" cy="190804"/>
            </a:xfrm>
            <a:prstGeom prst="roundRect">
              <a:avLst>
                <a:gd name="adj" fmla="val 50000"/>
              </a:avLst>
            </a:prstGeom>
            <a:solidFill>
              <a:srgbClr val="4756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www</a:t>
              </a:r>
              <a:r>
                <a:rPr lang="ru-RU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frmsp.ru</a:t>
              </a:r>
              <a:endParaRPr lang="ru-RU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733857DB-2DA8-E6E3-4AD9-3428BA1DD7BC}"/>
                </a:ext>
              </a:extLst>
            </p:cNvPr>
            <p:cNvSpPr txBox="1"/>
            <p:nvPr/>
          </p:nvSpPr>
          <p:spPr>
            <a:xfrm flipH="1">
              <a:off x="1265795" y="4191161"/>
              <a:ext cx="111556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ФОНД «МКК ФРМСП ЗАТО СЕВЕРСК»</a:t>
              </a:r>
              <a:endParaRPr lang="x-none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052941" y="3288083"/>
            <a:ext cx="1682260" cy="1739856"/>
            <a:chOff x="7420102" y="3403492"/>
            <a:chExt cx="1682260" cy="1710000"/>
          </a:xfrm>
        </p:grpSpPr>
        <p:sp>
          <p:nvSpPr>
            <p:cNvPr id="49" name="Скругленный прямоугольник 48">
              <a:extLst>
                <a:ext uri="{FF2B5EF4-FFF2-40B4-BE49-F238E27FC236}">
                  <a16:creationId xmlns:a16="http://schemas.microsoft.com/office/drawing/2014/main" xmlns="" id="{737CB4FA-74E4-CF19-B214-F7A2247C9D35}"/>
                </a:ext>
              </a:extLst>
            </p:cNvPr>
            <p:cNvSpPr/>
            <p:nvPr/>
          </p:nvSpPr>
          <p:spPr>
            <a:xfrm>
              <a:off x="7420102" y="3403492"/>
              <a:ext cx="1682260" cy="1710000"/>
            </a:xfrm>
            <a:prstGeom prst="roundRect">
              <a:avLst>
                <a:gd name="adj" fmla="val 16435"/>
              </a:avLst>
            </a:prstGeom>
            <a:solidFill>
              <a:srgbClr val="F1F1F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b="1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D08ECDEF-3F43-3975-0B80-A87602F13F61}"/>
                </a:ext>
              </a:extLst>
            </p:cNvPr>
            <p:cNvSpPr txBox="1"/>
            <p:nvPr/>
          </p:nvSpPr>
          <p:spPr>
            <a:xfrm>
              <a:off x="7683707" y="4140810"/>
              <a:ext cx="114731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ГАРАНТИЙНЫЙ ФОНД ТОМСКОЙ ОБЛАСТИ</a:t>
              </a:r>
              <a:endParaRPr lang="x-none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Скругленный прямоугольник 50">
              <a:extLst>
                <a:ext uri="{FF2B5EF4-FFF2-40B4-BE49-F238E27FC236}">
                  <a16:creationId xmlns:a16="http://schemas.microsoft.com/office/drawing/2014/main" xmlns="" id="{0C8E6F72-ACE9-B06A-C36F-14240F9C08ED}"/>
                </a:ext>
              </a:extLst>
            </p:cNvPr>
            <p:cNvSpPr/>
            <p:nvPr/>
          </p:nvSpPr>
          <p:spPr>
            <a:xfrm>
              <a:off x="7683707" y="4714054"/>
              <a:ext cx="1173192" cy="185402"/>
            </a:xfrm>
            <a:prstGeom prst="roundRect">
              <a:avLst>
                <a:gd name="adj" fmla="val 50000"/>
              </a:avLst>
            </a:prstGeom>
            <a:solidFill>
              <a:srgbClr val="4756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</a:t>
              </a:r>
              <a:r>
                <a:rPr lang="ru-RU" sz="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gf-tomsk.ru</a:t>
              </a:r>
              <a:endParaRPr lang="x-none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2" name="Picture 6" descr="https://xn--90aifd0az.xn----7sbhlbh0a1awgee.xn--p1ai/uploads/icons/82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779" y="3480276"/>
              <a:ext cx="664438" cy="551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2269572" y="3304359"/>
            <a:ext cx="1682260" cy="1710000"/>
            <a:chOff x="3201727" y="3402013"/>
            <a:chExt cx="1682260" cy="1710000"/>
          </a:xfrm>
        </p:grpSpPr>
        <p:sp>
          <p:nvSpPr>
            <p:cNvPr id="25" name="Скругленный прямоугольник 24">
              <a:extLst>
                <a:ext uri="{FF2B5EF4-FFF2-40B4-BE49-F238E27FC236}">
                  <a16:creationId xmlns:a16="http://schemas.microsoft.com/office/drawing/2014/main" xmlns="" id="{737CB4FA-74E4-CF19-B214-F7A2247C9D35}"/>
                </a:ext>
              </a:extLst>
            </p:cNvPr>
            <p:cNvSpPr/>
            <p:nvPr/>
          </p:nvSpPr>
          <p:spPr>
            <a:xfrm>
              <a:off x="3201727" y="3402013"/>
              <a:ext cx="1682260" cy="1710000"/>
            </a:xfrm>
            <a:prstGeom prst="roundRect">
              <a:avLst>
                <a:gd name="adj" fmla="val 16435"/>
              </a:avLst>
            </a:prstGeom>
            <a:solidFill>
              <a:srgbClr val="F1F1F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b="1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D08ECDEF-3F43-3975-0B80-A87602F13F61}"/>
                </a:ext>
              </a:extLst>
            </p:cNvPr>
            <p:cNvSpPr txBox="1"/>
            <p:nvPr/>
          </p:nvSpPr>
          <p:spPr>
            <a:xfrm>
              <a:off x="3502323" y="4185199"/>
              <a:ext cx="114731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АССОЦИАЦИЯ «НП «АРП-СЕВЕРСК»</a:t>
              </a:r>
              <a:endParaRPr lang="x-none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Скругленный прямоугольник 53">
              <a:extLst>
                <a:ext uri="{FF2B5EF4-FFF2-40B4-BE49-F238E27FC236}">
                  <a16:creationId xmlns:a16="http://schemas.microsoft.com/office/drawing/2014/main" xmlns="" id="{0C8E6F72-ACE9-B06A-C36F-14240F9C08ED}"/>
                </a:ext>
              </a:extLst>
            </p:cNvPr>
            <p:cNvSpPr/>
            <p:nvPr/>
          </p:nvSpPr>
          <p:spPr>
            <a:xfrm>
              <a:off x="3502323" y="4758443"/>
              <a:ext cx="1173192" cy="185402"/>
            </a:xfrm>
            <a:prstGeom prst="roundRect">
              <a:avLst>
                <a:gd name="adj" fmla="val 50000"/>
              </a:avLst>
            </a:prstGeom>
            <a:solidFill>
              <a:srgbClr val="4756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</a:t>
              </a:r>
              <a:r>
                <a:rPr lang="ru-RU" sz="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ru-RU" sz="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арп.зато-северск.рф</a:t>
              </a:r>
              <a:endParaRPr lang="x-none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5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44309" y="3529926"/>
              <a:ext cx="1208651" cy="402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669511" y="6617619"/>
            <a:ext cx="26507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ЗАТО СЕВЕРСК</a:t>
            </a:r>
          </a:p>
        </p:txBody>
      </p:sp>
      <p:grpSp>
        <p:nvGrpSpPr>
          <p:cNvPr id="76" name="Группа 75"/>
          <p:cNvGrpSpPr/>
          <p:nvPr/>
        </p:nvGrpSpPr>
        <p:grpSpPr>
          <a:xfrm>
            <a:off x="7962603" y="1405332"/>
            <a:ext cx="1710000" cy="1710000"/>
            <a:chOff x="4343390" y="3265924"/>
            <a:chExt cx="1710000" cy="1710000"/>
          </a:xfrm>
        </p:grpSpPr>
        <p:sp>
          <p:nvSpPr>
            <p:cNvPr id="77" name="Скругленный прямоугольник 76">
              <a:extLst>
                <a:ext uri="{FF2B5EF4-FFF2-40B4-BE49-F238E27FC236}">
                  <a16:creationId xmlns:a16="http://schemas.microsoft.com/office/drawing/2014/main" xmlns="" id="{1F094A80-5BAE-32C7-EA15-5459001EDA76}"/>
                </a:ext>
              </a:extLst>
            </p:cNvPr>
            <p:cNvSpPr/>
            <p:nvPr/>
          </p:nvSpPr>
          <p:spPr>
            <a:xfrm>
              <a:off x="4343390" y="3265924"/>
              <a:ext cx="1710000" cy="1710000"/>
            </a:xfrm>
            <a:prstGeom prst="roundRect">
              <a:avLst>
                <a:gd name="adj" fmla="val 16435"/>
              </a:avLst>
            </a:prstGeom>
            <a:solidFill>
              <a:srgbClr val="F1F1F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b="1" dirty="0"/>
            </a:p>
          </p:txBody>
        </p:sp>
        <p:sp>
          <p:nvSpPr>
            <p:cNvPr id="78" name="Скругленный прямоугольник 77">
              <a:extLst>
                <a:ext uri="{FF2B5EF4-FFF2-40B4-BE49-F238E27FC236}">
                  <a16:creationId xmlns:a16="http://schemas.microsoft.com/office/drawing/2014/main" xmlns="" id="{33B0C178-5D40-A28A-2614-96914272F53B}"/>
                </a:ext>
              </a:extLst>
            </p:cNvPr>
            <p:cNvSpPr/>
            <p:nvPr/>
          </p:nvSpPr>
          <p:spPr>
            <a:xfrm>
              <a:off x="4432190" y="3390807"/>
              <a:ext cx="1456918" cy="586798"/>
            </a:xfrm>
            <a:prstGeom prst="roundRect">
              <a:avLst>
                <a:gd name="adj" fmla="val 29906"/>
              </a:avLst>
            </a:prstGeom>
            <a:solidFill>
              <a:srgbClr val="FEFEFE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DDE765BB-949A-B404-9239-345EA25CC23C}"/>
                </a:ext>
              </a:extLst>
            </p:cNvPr>
            <p:cNvSpPr txBox="1"/>
            <p:nvPr/>
          </p:nvSpPr>
          <p:spPr>
            <a:xfrm>
              <a:off x="4432191" y="4074341"/>
              <a:ext cx="145691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600" b="1" dirty="0">
                  <a:latin typeface="Arial" pitchFamily="34" charset="0"/>
                  <a:cs typeface="Arial" pitchFamily="34" charset="0"/>
                </a:rPr>
                <a:t>МИНИСТЕРСТВО ПРОМЫШЛЕННОСТИ И ТОРГОВЛИ РОССИЙСКОЙ ФЕДЕРАЦИИ</a:t>
              </a:r>
              <a:endParaRPr lang="x-none" sz="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Скругленный прямоугольник 79">
              <a:extLst>
                <a:ext uri="{FF2B5EF4-FFF2-40B4-BE49-F238E27FC236}">
                  <a16:creationId xmlns:a16="http://schemas.microsoft.com/office/drawing/2014/main" xmlns="" id="{B18BBBB6-B986-F405-356C-1830AD96E294}"/>
                </a:ext>
              </a:extLst>
            </p:cNvPr>
            <p:cNvSpPr/>
            <p:nvPr/>
          </p:nvSpPr>
          <p:spPr>
            <a:xfrm>
              <a:off x="4739789" y="4587103"/>
              <a:ext cx="1149320" cy="185402"/>
            </a:xfrm>
            <a:prstGeom prst="roundRect">
              <a:avLst>
                <a:gd name="adj" fmla="val 50000"/>
              </a:avLst>
            </a:prstGeom>
            <a:solidFill>
              <a:srgbClr val="4756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</a:t>
              </a:r>
              <a:r>
                <a:rPr lang="ru-RU" sz="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minpromtorg.gov.ru</a:t>
              </a:r>
              <a:endParaRPr lang="x-none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1" name="Picture 16" descr="https://avatars.mds.yandex.net/i?id=1503aa730c3c80449a6ed3c61ce2556adca9428b-9217732-images-thumbs&amp;ref=rim&amp;n=33&amp;w=361&amp;h=20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703" y="3408408"/>
              <a:ext cx="1005373" cy="556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" name="Группа 81"/>
          <p:cNvGrpSpPr/>
          <p:nvPr/>
        </p:nvGrpSpPr>
        <p:grpSpPr>
          <a:xfrm>
            <a:off x="7999593" y="3288877"/>
            <a:ext cx="1710000" cy="1725481"/>
            <a:chOff x="4343390" y="3265924"/>
            <a:chExt cx="1710000" cy="1710000"/>
          </a:xfrm>
        </p:grpSpPr>
        <p:sp>
          <p:nvSpPr>
            <p:cNvPr id="83" name="Скругленный прямоугольник 82">
              <a:extLst>
                <a:ext uri="{FF2B5EF4-FFF2-40B4-BE49-F238E27FC236}">
                  <a16:creationId xmlns:a16="http://schemas.microsoft.com/office/drawing/2014/main" xmlns="" id="{1F094A80-5BAE-32C7-EA15-5459001EDA76}"/>
                </a:ext>
              </a:extLst>
            </p:cNvPr>
            <p:cNvSpPr/>
            <p:nvPr/>
          </p:nvSpPr>
          <p:spPr>
            <a:xfrm>
              <a:off x="4343390" y="3265924"/>
              <a:ext cx="1710000" cy="1710000"/>
            </a:xfrm>
            <a:prstGeom prst="roundRect">
              <a:avLst>
                <a:gd name="adj" fmla="val 16435"/>
              </a:avLst>
            </a:prstGeom>
            <a:solidFill>
              <a:srgbClr val="F1F1F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b="1" dirty="0"/>
            </a:p>
          </p:txBody>
        </p:sp>
        <p:sp>
          <p:nvSpPr>
            <p:cNvPr id="84" name="Скругленный прямоугольник 83">
              <a:extLst>
                <a:ext uri="{FF2B5EF4-FFF2-40B4-BE49-F238E27FC236}">
                  <a16:creationId xmlns:a16="http://schemas.microsoft.com/office/drawing/2014/main" xmlns="" id="{33B0C178-5D40-A28A-2614-96914272F53B}"/>
                </a:ext>
              </a:extLst>
            </p:cNvPr>
            <p:cNvSpPr/>
            <p:nvPr/>
          </p:nvSpPr>
          <p:spPr>
            <a:xfrm>
              <a:off x="4432190" y="3390807"/>
              <a:ext cx="1456918" cy="586798"/>
            </a:xfrm>
            <a:prstGeom prst="roundRect">
              <a:avLst>
                <a:gd name="adj" fmla="val 29906"/>
              </a:avLst>
            </a:prstGeom>
            <a:solidFill>
              <a:srgbClr val="FEFEFE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DDE765BB-949A-B404-9239-345EA25CC23C}"/>
                </a:ext>
              </a:extLst>
            </p:cNvPr>
            <p:cNvSpPr txBox="1"/>
            <p:nvPr/>
          </p:nvSpPr>
          <p:spPr>
            <a:xfrm>
              <a:off x="4432191" y="4074341"/>
              <a:ext cx="1456918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600" b="1" dirty="0">
                  <a:latin typeface="Arial" pitchFamily="34" charset="0"/>
                  <a:cs typeface="Arial" pitchFamily="34" charset="0"/>
                </a:rPr>
                <a:t>ГК «ВЭБ.РФ»</a:t>
              </a:r>
              <a:endParaRPr lang="x-none" sz="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Скругленный прямоугольник 85">
              <a:extLst>
                <a:ext uri="{FF2B5EF4-FFF2-40B4-BE49-F238E27FC236}">
                  <a16:creationId xmlns:a16="http://schemas.microsoft.com/office/drawing/2014/main" xmlns="" id="{B18BBBB6-B986-F405-356C-1830AD96E294}"/>
                </a:ext>
              </a:extLst>
            </p:cNvPr>
            <p:cNvSpPr/>
            <p:nvPr/>
          </p:nvSpPr>
          <p:spPr>
            <a:xfrm>
              <a:off x="4642135" y="4578225"/>
              <a:ext cx="1149320" cy="185402"/>
            </a:xfrm>
            <a:prstGeom prst="roundRect">
              <a:avLst>
                <a:gd name="adj" fmla="val 50000"/>
              </a:avLst>
            </a:prstGeom>
            <a:solidFill>
              <a:srgbClr val="4756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</a:t>
              </a:r>
              <a:r>
                <a:rPr lang="ru-RU" sz="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ru-RU" sz="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вэб.рф</a:t>
              </a:r>
              <a:endParaRPr lang="x-none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7" name="Picture 1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62538" y="3393537"/>
              <a:ext cx="1221677" cy="560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3090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xmlns="" id="{1C9CDDE7-CA8C-3059-F83C-6E358C537246}"/>
              </a:ext>
            </a:extLst>
          </p:cNvPr>
          <p:cNvSpPr/>
          <p:nvPr/>
        </p:nvSpPr>
        <p:spPr>
          <a:xfrm>
            <a:off x="627016" y="3919792"/>
            <a:ext cx="3470852" cy="2388029"/>
          </a:xfrm>
          <a:prstGeom prst="roundRect">
            <a:avLst>
              <a:gd name="adj" fmla="val 11787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КОРРЕКТИРОВКЕ МЕР ФИНАНСОВОЙ   И ОРГАНИЗАЦИОННОЙ ПОДДЕРЖКИ ПРОЕКТОВ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9987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корректировке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Скругленный прямоугольник 67">
            <a:extLst>
              <a:ext uri="{FF2B5EF4-FFF2-40B4-BE49-F238E27FC236}">
                <a16:creationId xmlns:a16="http://schemas.microsoft.com/office/drawing/2014/main" xmlns="" id="{FD205189-21AA-DDE0-5094-A28E46F5CB5F}"/>
              </a:ext>
            </a:extLst>
          </p:cNvPr>
          <p:cNvSpPr/>
          <p:nvPr/>
        </p:nvSpPr>
        <p:spPr>
          <a:xfrm>
            <a:off x="3522847" y="1401546"/>
            <a:ext cx="2154686" cy="2406883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xmlns="" id="{474C35DA-31DE-309C-F205-541813D224F1}"/>
              </a:ext>
            </a:extLst>
          </p:cNvPr>
          <p:cNvSpPr/>
          <p:nvPr/>
        </p:nvSpPr>
        <p:spPr>
          <a:xfrm>
            <a:off x="627016" y="1401546"/>
            <a:ext cx="2780405" cy="240688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0" name="Скругленный прямоугольник 69">
            <a:extLst>
              <a:ext uri="{FF2B5EF4-FFF2-40B4-BE49-F238E27FC236}">
                <a16:creationId xmlns:a16="http://schemas.microsoft.com/office/drawing/2014/main" xmlns="" id="{AAE095AC-081E-33A2-FDBB-98B052165558}"/>
              </a:ext>
            </a:extLst>
          </p:cNvPr>
          <p:cNvSpPr/>
          <p:nvPr/>
        </p:nvSpPr>
        <p:spPr>
          <a:xfrm>
            <a:off x="5792959" y="1401546"/>
            <a:ext cx="3994637" cy="2406883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xmlns="" id="{788C38C7-4DE5-24AC-7622-658BB16B4123}"/>
              </a:ext>
            </a:extLst>
          </p:cNvPr>
          <p:cNvSpPr/>
          <p:nvPr/>
        </p:nvSpPr>
        <p:spPr>
          <a:xfrm>
            <a:off x="4220619" y="3919791"/>
            <a:ext cx="2726172" cy="2388029"/>
          </a:xfrm>
          <a:prstGeom prst="roundRect">
            <a:avLst>
              <a:gd name="adj" fmla="val 1074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id="{D53A4B05-5996-A019-A76C-03C280C9327F}"/>
              </a:ext>
            </a:extLst>
          </p:cNvPr>
          <p:cNvSpPr/>
          <p:nvPr/>
        </p:nvSpPr>
        <p:spPr>
          <a:xfrm>
            <a:off x="7061424" y="3919791"/>
            <a:ext cx="2726172" cy="2388029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A1BBFC5A-DE30-051C-FEEB-53A884C8CC68}"/>
              </a:ext>
            </a:extLst>
          </p:cNvPr>
          <p:cNvSpPr txBox="1"/>
          <p:nvPr/>
        </p:nvSpPr>
        <p:spPr>
          <a:xfrm>
            <a:off x="853368" y="1584500"/>
            <a:ext cx="1740849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АКТИВНАЯ ИНФОРМАЦИОННАЯ              И КОНСУЛЬТАЦИОННАЯ ПОДДЕРЖКА ПРЕДПРИНИМАТЕЛЕЙ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F5029D8E-6FA5-39F6-980B-E624E0847E5F}"/>
              </a:ext>
            </a:extLst>
          </p:cNvPr>
          <p:cNvSpPr txBox="1"/>
          <p:nvPr/>
        </p:nvSpPr>
        <p:spPr>
          <a:xfrm>
            <a:off x="3762825" y="1584500"/>
            <a:ext cx="141698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КОЛИЧЕСТВА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СРОКОВ ПРОЦЕДУР,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НЕОБХОДИМЫХ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ПОЛУЧЕНИЯ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ИНВЕСТИЦИОННОЙ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A5B46850-A2F4-926B-117B-28D7665D8D86}"/>
              </a:ext>
            </a:extLst>
          </p:cNvPr>
          <p:cNvSpPr txBox="1"/>
          <p:nvPr/>
        </p:nvSpPr>
        <p:spPr>
          <a:xfrm>
            <a:off x="853311" y="4128456"/>
            <a:ext cx="1740906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КОЛИЧЕСТВА БЮРОКРАТИЧЕСКИХ ПРОЦЕДУР                           ДЛЯ ПОЛУЧЕНИЯ МЕР ПОДДЕРЖКИ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8BED9D75-83DC-7DB1-D63D-8AE176B201FF}"/>
              </a:ext>
            </a:extLst>
          </p:cNvPr>
          <p:cNvSpPr txBox="1"/>
          <p:nvPr/>
        </p:nvSpPr>
        <p:spPr>
          <a:xfrm>
            <a:off x="4462486" y="4135853"/>
            <a:ext cx="164767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ПЕРЕНОС ПРОЦЕДУР               В ЭЛЕКТРОННЫЙ ВИД                          ДЛЯ СОКРАЩЕНИЯ ВРЕМЕННЫХ ИЗДЕРЖЕК 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B7EE8951-3C5B-0C8C-FB1D-B73F3B4B4824}"/>
              </a:ext>
            </a:extLst>
          </p:cNvPr>
          <p:cNvSpPr txBox="1"/>
          <p:nvPr/>
        </p:nvSpPr>
        <p:spPr>
          <a:xfrm>
            <a:off x="6027053" y="1576659"/>
            <a:ext cx="1863880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ПРОЕКТНОГО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ОФИСА ПО ОЦЕНКЕ</a:t>
            </a:r>
            <a:b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ПРОРАБОТКЕ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6BFBFDEB-7CB0-167B-22EE-584ADCCB8AF2}"/>
              </a:ext>
            </a:extLst>
          </p:cNvPr>
          <p:cNvSpPr txBox="1"/>
          <p:nvPr/>
        </p:nvSpPr>
        <p:spPr>
          <a:xfrm>
            <a:off x="7287978" y="4135853"/>
            <a:ext cx="167256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НАЛОГОВЫХ СТАВОК ДЛЯ МСП</a:t>
            </a:r>
          </a:p>
        </p:txBody>
      </p:sp>
      <p:pic>
        <p:nvPicPr>
          <p:cNvPr id="113" name="Рисунок 112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xmlns="" id="{6FF3168F-26EC-2BD5-8CA9-3F1917E5B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895217" y="1554054"/>
            <a:ext cx="360000" cy="360000"/>
          </a:xfrm>
          <a:prstGeom prst="rect">
            <a:avLst/>
          </a:prstGeom>
        </p:spPr>
      </p:pic>
      <p:pic>
        <p:nvPicPr>
          <p:cNvPr id="114" name="Рисунок 113" descr="Включенный свет со сплошной заливкой">
            <a:extLst>
              <a:ext uri="{FF2B5EF4-FFF2-40B4-BE49-F238E27FC236}">
                <a16:creationId xmlns:a16="http://schemas.microsoft.com/office/drawing/2014/main" xmlns="" id="{A507D0C6-6F19-CAC5-87C3-03E2DD67C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243785" y="1554054"/>
            <a:ext cx="360000" cy="360000"/>
          </a:xfrm>
          <a:prstGeom prst="rect">
            <a:avLst/>
          </a:prstGeom>
        </p:spPr>
      </p:pic>
      <p:pic>
        <p:nvPicPr>
          <p:cNvPr id="115" name="Рисунок 114" descr="Пользовательский интерфейс и взаимодействие с пользователем со сплошной заливкой">
            <a:extLst>
              <a:ext uri="{FF2B5EF4-FFF2-40B4-BE49-F238E27FC236}">
                <a16:creationId xmlns:a16="http://schemas.microsoft.com/office/drawing/2014/main" xmlns="" id="{16B02601-C0C0-44A1-68D7-F77C9BE399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391808" y="4095217"/>
            <a:ext cx="360000" cy="360000"/>
          </a:xfrm>
          <a:prstGeom prst="rect">
            <a:avLst/>
          </a:prstGeom>
        </p:spPr>
      </p:pic>
      <p:pic>
        <p:nvPicPr>
          <p:cNvPr id="120" name="Рисунок 119" descr="Секундомер 25% со сплошной заливкой">
            <a:extLst>
              <a:ext uri="{FF2B5EF4-FFF2-40B4-BE49-F238E27FC236}">
                <a16:creationId xmlns:a16="http://schemas.microsoft.com/office/drawing/2014/main" xmlns="" id="{C1CF9739-4EC1-F0B1-CCD2-2CE85E7B24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580435" y="4095217"/>
            <a:ext cx="360000" cy="360000"/>
          </a:xfrm>
          <a:prstGeom prst="rect">
            <a:avLst/>
          </a:prstGeom>
        </p:spPr>
      </p:pic>
      <p:pic>
        <p:nvPicPr>
          <p:cNvPr id="122" name="Рисунок 121" descr="Секундомер 25% со сплошной заливкой">
            <a:extLst>
              <a:ext uri="{FF2B5EF4-FFF2-40B4-BE49-F238E27FC236}">
                <a16:creationId xmlns:a16="http://schemas.microsoft.com/office/drawing/2014/main" xmlns="" id="{3ABCC45C-9288-4DDA-1F0D-140CBB2322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180039" y="1554054"/>
            <a:ext cx="360000" cy="360000"/>
          </a:xfrm>
          <a:prstGeom prst="rect">
            <a:avLst/>
          </a:prstGeom>
        </p:spPr>
      </p:pic>
      <p:pic>
        <p:nvPicPr>
          <p:cNvPr id="125" name="Рисунок 124" descr="Диаграмма с тенденцией спада со сплошной заливкой">
            <a:extLst>
              <a:ext uri="{FF2B5EF4-FFF2-40B4-BE49-F238E27FC236}">
                <a16:creationId xmlns:a16="http://schemas.microsoft.com/office/drawing/2014/main" xmlns="" id="{DEDD0709-CCD1-79B5-EB24-340104B7E5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280720" y="4085532"/>
            <a:ext cx="360000" cy="36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708395" y="6617618"/>
            <a:ext cx="26118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ЗАТО СЕВЕРСК</a:t>
            </a:r>
          </a:p>
        </p:txBody>
      </p:sp>
      <p:pic>
        <p:nvPicPr>
          <p:cNvPr id="7" name="Рисунок 6" descr="Лампочка и шестеренка">
            <a:extLst>
              <a:ext uri="{FF2B5EF4-FFF2-40B4-BE49-F238E27FC236}">
                <a16:creationId xmlns:a16="http://schemas.microsoft.com/office/drawing/2014/main" xmlns="" id="{31B0DC56-842D-4519-8262-AAEEBCE5A0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202502" y="1572406"/>
            <a:ext cx="438218" cy="43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18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Скругленный прямоугольник 94">
            <a:extLst>
              <a:ext uri="{FF2B5EF4-FFF2-40B4-BE49-F238E27FC236}">
                <a16:creationId xmlns:a16="http://schemas.microsoft.com/office/drawing/2014/main" xmlns="" id="{AA2070FC-B2AE-831D-D4F9-D130744CB387}"/>
              </a:ext>
            </a:extLst>
          </p:cNvPr>
          <p:cNvSpPr/>
          <p:nvPr/>
        </p:nvSpPr>
        <p:spPr>
          <a:xfrm>
            <a:off x="627016" y="3103571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757166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xmlns="" id="{77A01B19-E683-72F3-D3D4-F5448CED6AA8}"/>
              </a:ext>
            </a:extLst>
          </p:cNvPr>
          <p:cNvSpPr/>
          <p:nvPr/>
        </p:nvSpPr>
        <p:spPr>
          <a:xfrm>
            <a:off x="5289754" y="1429319"/>
            <a:ext cx="4407069" cy="1530000"/>
          </a:xfrm>
          <a:prstGeom prst="roundRect">
            <a:avLst>
              <a:gd name="adj" fmla="val 153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C0BA712A-5970-64F3-6AB3-A9390803029C}"/>
              </a:ext>
            </a:extLst>
          </p:cNvPr>
          <p:cNvSpPr txBox="1"/>
          <p:nvPr/>
        </p:nvSpPr>
        <p:spPr>
          <a:xfrm>
            <a:off x="872824" y="3319216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C6DE0C96-208C-0F2F-280E-020EBEAD1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28800" y="2290369"/>
            <a:ext cx="180000" cy="180000"/>
          </a:xfrm>
          <a:prstGeom prst="rect">
            <a:avLst/>
          </a:prstGeom>
        </p:spPr>
      </p:pic>
      <p:pic>
        <p:nvPicPr>
          <p:cNvPr id="88" name="Рисунок 87" descr="Конверт со сплошной заливкой">
            <a:extLst>
              <a:ext uri="{FF2B5EF4-FFF2-40B4-BE49-F238E27FC236}">
                <a16:creationId xmlns:a16="http://schemas.microsoft.com/office/drawing/2014/main" xmlns="" id="{A5669DE7-103B-5E92-E2C8-863AF13D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28800" y="2574961"/>
            <a:ext cx="180000" cy="18000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2B320D37-28CA-43E4-D047-5092F341CFB8}"/>
              </a:ext>
            </a:extLst>
          </p:cNvPr>
          <p:cNvSpPr txBox="1"/>
          <p:nvPr/>
        </p:nvSpPr>
        <p:spPr>
          <a:xfrm>
            <a:off x="859081" y="3911465"/>
            <a:ext cx="20338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Негодина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Елена Александровна</a:t>
            </a:r>
            <a:endParaRPr lang="x-none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A5FA2E06-ACD5-D4CA-CA5A-18E45EE13D6C}"/>
              </a:ext>
            </a:extLst>
          </p:cNvPr>
          <p:cNvSpPr txBox="1"/>
          <p:nvPr/>
        </p:nvSpPr>
        <p:spPr>
          <a:xfrm>
            <a:off x="3602261" y="3926854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(3823)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77-23-84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C348A606-ACF8-6089-0C2B-37D064DE94AB}"/>
              </a:ext>
            </a:extLst>
          </p:cNvPr>
          <p:cNvSpPr txBox="1"/>
          <p:nvPr/>
        </p:nvSpPr>
        <p:spPr>
          <a:xfrm>
            <a:off x="3602261" y="4217434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economy@seversknet.ru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:a16="http://schemas.microsoft.com/office/drawing/2014/main" xmlns="" id="{43CFB82D-B6E0-4602-D294-1E834D997346}"/>
              </a:ext>
            </a:extLst>
          </p:cNvPr>
          <p:cNvSpPr/>
          <p:nvPr/>
        </p:nvSpPr>
        <p:spPr>
          <a:xfrm>
            <a:off x="627016" y="1429319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34C27CBF-BE07-07F1-AC06-BD6A89B9C6B3}"/>
              </a:ext>
            </a:extLst>
          </p:cNvPr>
          <p:cNvSpPr txBox="1"/>
          <p:nvPr/>
        </p:nvSpPr>
        <p:spPr>
          <a:xfrm>
            <a:off x="872824" y="1668575"/>
            <a:ext cx="30616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МЭР ЗАТО СЕВЕРСК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Скругленный прямоугольник 101">
            <a:extLst>
              <a:ext uri="{FF2B5EF4-FFF2-40B4-BE49-F238E27FC236}">
                <a16:creationId xmlns:a16="http://schemas.microsoft.com/office/drawing/2014/main" xmlns="" id="{D76D3B17-D1DC-4C2D-0858-016C18C26F0A}"/>
              </a:ext>
            </a:extLst>
          </p:cNvPr>
          <p:cNvSpPr/>
          <p:nvPr/>
        </p:nvSpPr>
        <p:spPr>
          <a:xfrm>
            <a:off x="5289754" y="3103571"/>
            <a:ext cx="4407069" cy="1530000"/>
          </a:xfrm>
          <a:prstGeom prst="roundRect">
            <a:avLst>
              <a:gd name="adj" fmla="val 1726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DD6D9819-4A1F-9F5A-6D0B-B65AE8044B91}"/>
              </a:ext>
            </a:extLst>
          </p:cNvPr>
          <p:cNvSpPr txBox="1"/>
          <p:nvPr/>
        </p:nvSpPr>
        <p:spPr>
          <a:xfrm>
            <a:off x="5535562" y="3342827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«АТОМ-ТОР-СЕВЕРСК»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Рисунок 103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6E463AA3-4DC9-E904-A89C-90569C2A2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11045" y="3937987"/>
            <a:ext cx="180000" cy="18000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EB2D7B61-649A-1419-25DD-524D69E49D41}"/>
              </a:ext>
            </a:extLst>
          </p:cNvPr>
          <p:cNvSpPr txBox="1"/>
          <p:nvPr/>
        </p:nvSpPr>
        <p:spPr>
          <a:xfrm>
            <a:off x="8156506" y="3958737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(3823) 78-78-15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8B2905DD-B764-4690-38FB-2431D9518D7C}"/>
              </a:ext>
            </a:extLst>
          </p:cNvPr>
          <p:cNvSpPr txBox="1"/>
          <p:nvPr/>
        </p:nvSpPr>
        <p:spPr>
          <a:xfrm>
            <a:off x="5573799" y="1593708"/>
            <a:ext cx="356132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ЭКОНОМИЧЕСКОГО РАЗВИТИЯ </a:t>
            </a:r>
            <a:b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АДМИНИСТРАЦИИ ЗАТО СЕВЕРСК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443498F8-1200-3A46-00DC-87A80C8555DD}"/>
              </a:ext>
            </a:extLst>
          </p:cNvPr>
          <p:cNvSpPr txBox="1"/>
          <p:nvPr/>
        </p:nvSpPr>
        <p:spPr>
          <a:xfrm>
            <a:off x="859081" y="4223216"/>
            <a:ext cx="221705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Комитета экономического развития Администрации ЗАТО Северск</a:t>
            </a:r>
            <a:endParaRPr lang="x-none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E2995F26-C3E4-A72C-CBC3-F8FE39CEAEA6}"/>
              </a:ext>
            </a:extLst>
          </p:cNvPr>
          <p:cNvSpPr txBox="1"/>
          <p:nvPr/>
        </p:nvSpPr>
        <p:spPr>
          <a:xfrm>
            <a:off x="5534655" y="3958737"/>
            <a:ext cx="195809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Гринев Виктор Валентинович</a:t>
            </a:r>
            <a:endParaRPr lang="x-none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0767AB82-D77A-356C-0B07-87E9FCF120D0}"/>
              </a:ext>
            </a:extLst>
          </p:cNvPr>
          <p:cNvSpPr txBox="1"/>
          <p:nvPr/>
        </p:nvSpPr>
        <p:spPr>
          <a:xfrm>
            <a:off x="5534654" y="4255099"/>
            <a:ext cx="20957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Исполнительный директор</a:t>
            </a:r>
            <a:endParaRPr lang="x-none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Рисунок 110" descr="Маркер со сплошной заливкой">
            <a:extLst>
              <a:ext uri="{FF2B5EF4-FFF2-40B4-BE49-F238E27FC236}">
                <a16:creationId xmlns:a16="http://schemas.microsoft.com/office/drawing/2014/main" xmlns="" id="{92658D91-4F1A-1013-617D-AC88E6FD41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7414" y="2543985"/>
            <a:ext cx="210251" cy="210251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E506FE83-E43F-D5FE-C569-AAFD741095BB}"/>
              </a:ext>
            </a:extLst>
          </p:cNvPr>
          <p:cNvSpPr txBox="1"/>
          <p:nvPr/>
        </p:nvSpPr>
        <p:spPr>
          <a:xfrm>
            <a:off x="979260" y="2550598"/>
            <a:ext cx="18971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/>
              <a:t> 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636070, Томская обл., г. Северск, пр. Коммунистический, 51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3" name="Рисунок 122" descr="Конверт со сплошной заливкой">
            <a:extLst>
              <a:ext uri="{FF2B5EF4-FFF2-40B4-BE49-F238E27FC236}">
                <a16:creationId xmlns:a16="http://schemas.microsoft.com/office/drawing/2014/main" xmlns="" id="{CC37DAF8-D2ED-1E08-BC5E-D17357E7DA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11045" y="4228361"/>
            <a:ext cx="180000" cy="180000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08B959E2-D59B-C8AE-5076-93CE546FF814}"/>
              </a:ext>
            </a:extLst>
          </p:cNvPr>
          <p:cNvSpPr txBox="1"/>
          <p:nvPr/>
        </p:nvSpPr>
        <p:spPr>
          <a:xfrm>
            <a:off x="8156506" y="4255099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seversk@atomtor.ru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2B320D37-28CA-43E4-D047-5092F341CFB8}"/>
              </a:ext>
            </a:extLst>
          </p:cNvPr>
          <p:cNvSpPr txBox="1"/>
          <p:nvPr/>
        </p:nvSpPr>
        <p:spPr>
          <a:xfrm>
            <a:off x="5550265" y="2321476"/>
            <a:ext cx="20542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Негодина</a:t>
            </a:r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Елена Александровна</a:t>
            </a:r>
            <a:endParaRPr lang="x-none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443498F8-1200-3A46-00DC-87A80C8555DD}"/>
              </a:ext>
            </a:extLst>
          </p:cNvPr>
          <p:cNvSpPr txBox="1"/>
          <p:nvPr/>
        </p:nvSpPr>
        <p:spPr>
          <a:xfrm>
            <a:off x="5550265" y="2617838"/>
            <a:ext cx="20957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Комитета</a:t>
            </a:r>
            <a:endParaRPr lang="x-none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5944BED6-27AA-8456-5FE5-59D0D2C718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243816" y="3916244"/>
            <a:ext cx="180000" cy="180000"/>
          </a:xfrm>
          <a:prstGeom prst="rect">
            <a:avLst/>
          </a:prstGeom>
        </p:spPr>
      </p:pic>
      <p:pic>
        <p:nvPicPr>
          <p:cNvPr id="57" name="Рисунок 56" descr="Конверт со сплошной заливкой">
            <a:extLst>
              <a:ext uri="{FF2B5EF4-FFF2-40B4-BE49-F238E27FC236}">
                <a16:creationId xmlns:a16="http://schemas.microsoft.com/office/drawing/2014/main" xmlns="" id="{E947C747-D55E-C59C-CF17-86D66C0DC7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252694" y="4209714"/>
            <a:ext cx="180000" cy="1800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0529039-4229-11E7-959A-27667A61D1C6}"/>
              </a:ext>
            </a:extLst>
          </p:cNvPr>
          <p:cNvSpPr txBox="1"/>
          <p:nvPr/>
        </p:nvSpPr>
        <p:spPr>
          <a:xfrm>
            <a:off x="8099134" y="2294625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(3823) 77-23-84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348A606-ACF8-6089-0C2B-37D064DE94AB}"/>
              </a:ext>
            </a:extLst>
          </p:cNvPr>
          <p:cNvSpPr txBox="1"/>
          <p:nvPr/>
        </p:nvSpPr>
        <p:spPr>
          <a:xfrm>
            <a:off x="8111453" y="2586903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economy@seversknet.ru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2B320D37-28CA-43E4-D047-5092F341CFB8}"/>
              </a:ext>
            </a:extLst>
          </p:cNvPr>
          <p:cNvSpPr txBox="1"/>
          <p:nvPr/>
        </p:nvSpPr>
        <p:spPr>
          <a:xfrm>
            <a:off x="859081" y="2225300"/>
            <a:ext cx="205427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Диденко Николай Васильевич</a:t>
            </a:r>
            <a:endParaRPr lang="x-none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A5FA2E06-ACD5-D4CA-CA5A-18E45EE13D6C}"/>
              </a:ext>
            </a:extLst>
          </p:cNvPr>
          <p:cNvSpPr txBox="1"/>
          <p:nvPr/>
        </p:nvSpPr>
        <p:spPr>
          <a:xfrm>
            <a:off x="3594863" y="2250454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(3823)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77-23-23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C348A606-ACF8-6089-0C2B-37D064DE94AB}"/>
              </a:ext>
            </a:extLst>
          </p:cNvPr>
          <p:cNvSpPr txBox="1"/>
          <p:nvPr/>
        </p:nvSpPr>
        <p:spPr>
          <a:xfrm>
            <a:off x="3594863" y="2541034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zato-seversk@gov70.ru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Рисунок 67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5944BED6-27AA-8456-5FE5-59D0D2C718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236418" y="2239844"/>
            <a:ext cx="180000" cy="180000"/>
          </a:xfrm>
          <a:prstGeom prst="rect">
            <a:avLst/>
          </a:prstGeom>
        </p:spPr>
      </p:pic>
      <p:pic>
        <p:nvPicPr>
          <p:cNvPr id="69" name="Рисунок 68" descr="Конверт со сплошной заливкой">
            <a:extLst>
              <a:ext uri="{FF2B5EF4-FFF2-40B4-BE49-F238E27FC236}">
                <a16:creationId xmlns:a16="http://schemas.microsoft.com/office/drawing/2014/main" xmlns="" id="{E947C747-D55E-C59C-CF17-86D66C0DC7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245296" y="2533314"/>
            <a:ext cx="180000" cy="1800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627016" y="6617619"/>
            <a:ext cx="269323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ЗАТО СЕВЕРСК</a:t>
            </a:r>
          </a:p>
        </p:txBody>
      </p:sp>
    </p:spTree>
    <p:extLst>
      <p:ext uri="{BB962C8B-B14F-4D97-AF65-F5344CB8AC3E}">
        <p14:creationId xmlns:p14="http://schemas.microsoft.com/office/powerpoint/2010/main" val="92740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4807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x-non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xmlns="" id="{CE42141F-7D98-843D-EDCA-082C3B2A782D}"/>
              </a:ext>
            </a:extLst>
          </p:cNvPr>
          <p:cNvSpPr/>
          <p:nvPr/>
        </p:nvSpPr>
        <p:spPr>
          <a:xfrm>
            <a:off x="3522847" y="1401546"/>
            <a:ext cx="2154686" cy="2027453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xmlns="" id="{D510CA90-BCEA-DCF2-1BEF-005A50692AF5}"/>
              </a:ext>
            </a:extLst>
          </p:cNvPr>
          <p:cNvSpPr/>
          <p:nvPr/>
        </p:nvSpPr>
        <p:spPr>
          <a:xfrm>
            <a:off x="627016" y="1401546"/>
            <a:ext cx="2780405" cy="202745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xmlns="" id="{1FEA1B35-77E4-A172-D1A3-AE89EA44D200}"/>
              </a:ext>
            </a:extLst>
          </p:cNvPr>
          <p:cNvSpPr/>
          <p:nvPr/>
        </p:nvSpPr>
        <p:spPr>
          <a:xfrm>
            <a:off x="5795704" y="1401546"/>
            <a:ext cx="3596871" cy="2027453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xmlns="" id="{02110037-3A58-CDB8-8B41-6D6ADB92766C}"/>
              </a:ext>
            </a:extLst>
          </p:cNvPr>
          <p:cNvSpPr/>
          <p:nvPr/>
        </p:nvSpPr>
        <p:spPr>
          <a:xfrm>
            <a:off x="627016" y="3541703"/>
            <a:ext cx="3554367" cy="2027453"/>
          </a:xfrm>
          <a:prstGeom prst="roundRect">
            <a:avLst>
              <a:gd name="adj" fmla="val 1187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xmlns="" id="{A7518F92-BC1F-8F09-057D-3379ABC330B5}"/>
              </a:ext>
            </a:extLst>
          </p:cNvPr>
          <p:cNvSpPr/>
          <p:nvPr/>
        </p:nvSpPr>
        <p:spPr>
          <a:xfrm>
            <a:off x="4296793" y="3541701"/>
            <a:ext cx="2240056" cy="2027453"/>
          </a:xfrm>
          <a:prstGeom prst="roundRect">
            <a:avLst>
              <a:gd name="adj" fmla="val 1183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xmlns="" id="{2F86149C-6AAD-8DFE-9767-9DE085BAF799}"/>
              </a:ext>
            </a:extLst>
          </p:cNvPr>
          <p:cNvSpPr/>
          <p:nvPr/>
        </p:nvSpPr>
        <p:spPr>
          <a:xfrm>
            <a:off x="6655020" y="3541701"/>
            <a:ext cx="2737555" cy="2027453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0331F979-738B-01C4-AFA1-59731AB9D8AB}"/>
              </a:ext>
            </a:extLst>
          </p:cNvPr>
          <p:cNvSpPr txBox="1"/>
          <p:nvPr/>
        </p:nvSpPr>
        <p:spPr>
          <a:xfrm>
            <a:off x="853369" y="1974828"/>
            <a:ext cx="219167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РАЗВИТЫЙ СЕКТОР ОБРАБАТЫВАЮЩЕЙ ПРОМЫШЛЕННОСТИ 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71,9% в общем объеме отгруженной продукции в 2024 г.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6EEE53E6-9FE9-C585-387D-DE93FBD4D4A8}"/>
              </a:ext>
            </a:extLst>
          </p:cNvPr>
          <p:cNvSpPr txBox="1"/>
          <p:nvPr/>
        </p:nvSpPr>
        <p:spPr>
          <a:xfrm>
            <a:off x="3762824" y="1974828"/>
            <a:ext cx="1695867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Автомобильный транспорт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164C09F4-F102-F31C-7FF3-D3B5C78C77BF}"/>
              </a:ext>
            </a:extLst>
          </p:cNvPr>
          <p:cNvSpPr txBox="1"/>
          <p:nvPr/>
        </p:nvSpPr>
        <p:spPr>
          <a:xfrm>
            <a:off x="4534811" y="4123977"/>
            <a:ext cx="1679557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ПРЕФЕРЕНЦИАЛЬНОЙ ТЕРРИТОРИИ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опережающего развития «Северск»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0DB3605F-5D1F-38C2-F7AE-FD1D0A54328C}"/>
              </a:ext>
            </a:extLst>
          </p:cNvPr>
          <p:cNvSpPr txBox="1"/>
          <p:nvPr/>
        </p:nvSpPr>
        <p:spPr>
          <a:xfrm>
            <a:off x="853369" y="3837667"/>
            <a:ext cx="3017295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ИНФРАСТРУКТУРЫ ПОДДЕРЖКИ БИЗНЕСА 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Городской бизнес-инкубатор ЗАТО Северск</a:t>
            </a: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Технопарковая зона ЗАТО Северск </a:t>
            </a: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«Микрокредитная компания фонд развития малого и среднего предпринимательства ЗАТО Северск» (Фонд «МКК ФРМСП ЗАТО Северск»)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6970BDB9-6572-B7E0-9276-A5A584F6DB98}"/>
              </a:ext>
            </a:extLst>
          </p:cNvPr>
          <p:cNvSpPr txBox="1"/>
          <p:nvPr/>
        </p:nvSpPr>
        <p:spPr>
          <a:xfrm>
            <a:off x="5994400" y="1966987"/>
            <a:ext cx="2106731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БЛИЗОСТЬ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ОБЛАСТНОМУ ЦЕНТРУ</a:t>
            </a:r>
          </a:p>
          <a:p>
            <a:endParaRPr lang="ru-RU" sz="1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15,5 км  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A85F3027-8E92-FCDF-0FB4-B90608BF66B3}"/>
              </a:ext>
            </a:extLst>
          </p:cNvPr>
          <p:cNvSpPr txBox="1"/>
          <p:nvPr/>
        </p:nvSpPr>
        <p:spPr>
          <a:xfrm>
            <a:off x="6881575" y="4131374"/>
            <a:ext cx="1488980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 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brownfield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Производство со сплошной заливкой">
            <a:extLst>
              <a:ext uri="{FF2B5EF4-FFF2-40B4-BE49-F238E27FC236}">
                <a16:creationId xmlns:a16="http://schemas.microsoft.com/office/drawing/2014/main" xmlns="" id="{A7171B6C-EB0E-44BD-864B-013B993BE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60630" y="1554054"/>
            <a:ext cx="317061" cy="317061"/>
          </a:xfrm>
          <a:prstGeom prst="rect">
            <a:avLst/>
          </a:prstGeom>
        </p:spPr>
      </p:pic>
      <p:pic>
        <p:nvPicPr>
          <p:cNvPr id="7" name="Рисунок 6" descr="Линейчатая диаграмма со сплошной заливкой">
            <a:extLst>
              <a:ext uri="{FF2B5EF4-FFF2-40B4-BE49-F238E27FC236}">
                <a16:creationId xmlns:a16="http://schemas.microsoft.com/office/drawing/2014/main" xmlns="" id="{29725ACB-265F-F2E5-C2BB-002238ACB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79489" y="3687046"/>
            <a:ext cx="361736" cy="361736"/>
          </a:xfrm>
          <a:prstGeom prst="rect">
            <a:avLst/>
          </a:prstGeom>
        </p:spPr>
      </p:pic>
      <p:pic>
        <p:nvPicPr>
          <p:cNvPr id="9" name="Рисунок 8" descr="Ракета со сплошной заливкой">
            <a:extLst>
              <a:ext uri="{FF2B5EF4-FFF2-40B4-BE49-F238E27FC236}">
                <a16:creationId xmlns:a16="http://schemas.microsoft.com/office/drawing/2014/main" xmlns="" id="{79C47C02-F045-DB00-ED8E-FA048A96B4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687367" y="3672632"/>
            <a:ext cx="342359" cy="342359"/>
          </a:xfrm>
          <a:prstGeom prst="rect">
            <a:avLst/>
          </a:prstGeom>
        </p:spPr>
      </p:pic>
      <p:pic>
        <p:nvPicPr>
          <p:cNvPr id="11" name="Рисунок 10" descr="Щит со сплошной заливкой">
            <a:extLst>
              <a:ext uri="{FF2B5EF4-FFF2-40B4-BE49-F238E27FC236}">
                <a16:creationId xmlns:a16="http://schemas.microsoft.com/office/drawing/2014/main" xmlns="" id="{5DC5C6A3-2CCA-4FE9-A47B-9DE0EEE633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070022" y="3667950"/>
            <a:ext cx="339434" cy="339434"/>
          </a:xfrm>
          <a:prstGeom prst="rect">
            <a:avLst/>
          </a:prstGeom>
        </p:spPr>
      </p:pic>
      <p:pic>
        <p:nvPicPr>
          <p:cNvPr id="16" name="Рисунок 15" descr="Город со сплошной заливкой">
            <a:extLst>
              <a:ext uri="{FF2B5EF4-FFF2-40B4-BE49-F238E27FC236}">
                <a16:creationId xmlns:a16="http://schemas.microsoft.com/office/drawing/2014/main" xmlns="" id="{02D9FF73-34F2-A437-9AB2-47EBACCA4C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896688" y="1548711"/>
            <a:ext cx="361736" cy="361736"/>
          </a:xfrm>
          <a:prstGeom prst="rect">
            <a:avLst/>
          </a:prstGeom>
        </p:spPr>
      </p:pic>
      <p:pic>
        <p:nvPicPr>
          <p:cNvPr id="24" name="Рисунок 23" descr="Указатель со сплошной заливкой">
            <a:extLst>
              <a:ext uri="{FF2B5EF4-FFF2-40B4-BE49-F238E27FC236}">
                <a16:creationId xmlns:a16="http://schemas.microsoft.com/office/drawing/2014/main" xmlns="" id="{9C749ECD-066C-5BEC-4B20-1B23A3233D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179806" y="1514323"/>
            <a:ext cx="366413" cy="3664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0556BE4-7B38-E742-01B1-E675C970A39E}"/>
              </a:ext>
            </a:extLst>
          </p:cNvPr>
          <p:cNvSpPr txBox="1"/>
          <p:nvPr/>
        </p:nvSpPr>
        <p:spPr>
          <a:xfrm>
            <a:off x="627016" y="550177"/>
            <a:ext cx="88357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ЗАТО СЕВЕРСК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627016" y="6617619"/>
            <a:ext cx="269323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ЗАТО СЕВЕРСК</a:t>
            </a:r>
          </a:p>
        </p:txBody>
      </p:sp>
    </p:spTree>
    <p:extLst>
      <p:ext uri="{BB962C8B-B14F-4D97-AF65-F5344CB8AC3E}">
        <p14:creationId xmlns:p14="http://schemas.microsoft.com/office/powerpoint/2010/main" val="280485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Скругленный прямоугольник 56"/>
          <p:cNvSpPr/>
          <p:nvPr/>
        </p:nvSpPr>
        <p:spPr>
          <a:xfrm>
            <a:off x="5743853" y="696746"/>
            <a:ext cx="3997171" cy="5668543"/>
          </a:xfrm>
          <a:prstGeom prst="roundRect">
            <a:avLst>
              <a:gd name="adj" fmla="val 9960"/>
            </a:avLst>
          </a:prstGeom>
          <a:solidFill>
            <a:srgbClr val="F1F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39" y="825622"/>
            <a:ext cx="3462291" cy="5046954"/>
          </a:xfrm>
          <a:prstGeom prst="rect">
            <a:avLst/>
          </a:prstGeom>
        </p:spPr>
      </p:pic>
      <p:pic>
        <p:nvPicPr>
          <p:cNvPr id="65" name="Рисунок 64" descr="Маркер со сплошной заливкой">
            <a:extLst>
              <a:ext uri="{FF2B5EF4-FFF2-40B4-BE49-F238E27FC236}">
                <a16:creationId xmlns:a16="http://schemas.microsoft.com/office/drawing/2014/main" xmlns="" id="{6CEF467B-AB9D-CC15-203A-85FE1989A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45523" y="2533811"/>
            <a:ext cx="360000" cy="360000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5" y="163628"/>
            <a:ext cx="143269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9B83FABD-A56B-D9B1-C69E-50C46E0F43F7}"/>
              </a:ext>
            </a:extLst>
          </p:cNvPr>
          <p:cNvSpPr/>
          <p:nvPr/>
        </p:nvSpPr>
        <p:spPr>
          <a:xfrm>
            <a:off x="627015" y="1401547"/>
            <a:ext cx="2444983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1AE15D8A-DAB9-999D-A902-FEF6AB2B0D64}"/>
              </a:ext>
            </a:extLst>
          </p:cNvPr>
          <p:cNvSpPr/>
          <p:nvPr/>
        </p:nvSpPr>
        <p:spPr>
          <a:xfrm>
            <a:off x="3158351" y="1401547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3FE3C0CF-5D95-1AEE-3887-AD805852FE1B}"/>
              </a:ext>
            </a:extLst>
          </p:cNvPr>
          <p:cNvSpPr/>
          <p:nvPr/>
        </p:nvSpPr>
        <p:spPr>
          <a:xfrm>
            <a:off x="627016" y="2448516"/>
            <a:ext cx="2440243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0F987C6D-C32D-6FF9-471D-63FF34B39D49}"/>
              </a:ext>
            </a:extLst>
          </p:cNvPr>
          <p:cNvSpPr/>
          <p:nvPr/>
        </p:nvSpPr>
        <p:spPr>
          <a:xfrm>
            <a:off x="3158351" y="2448516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9B0BA65-2835-9851-C50D-F3202D10DA63}"/>
              </a:ext>
            </a:extLst>
          </p:cNvPr>
          <p:cNvSpPr txBox="1"/>
          <p:nvPr/>
        </p:nvSpPr>
        <p:spPr>
          <a:xfrm>
            <a:off x="627016" y="3691791"/>
            <a:ext cx="44602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 округа</a:t>
            </a: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C70D425-0601-D87C-F822-B98F9FAA1682}"/>
              </a:ext>
            </a:extLst>
          </p:cNvPr>
          <p:cNvSpPr txBox="1"/>
          <p:nvPr/>
        </p:nvSpPr>
        <p:spPr>
          <a:xfrm>
            <a:off x="826895" y="1532623"/>
            <a:ext cx="8598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111 106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EC1A494-C31C-4490-24D4-612143D1D8DD}"/>
              </a:ext>
            </a:extLst>
          </p:cNvPr>
          <p:cNvSpPr txBox="1"/>
          <p:nvPr/>
        </p:nvSpPr>
        <p:spPr>
          <a:xfrm>
            <a:off x="1623510" y="1591811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4E6BDDD-6D8F-8017-99BE-9D45AAA1328E}"/>
              </a:ext>
            </a:extLst>
          </p:cNvPr>
          <p:cNvSpPr txBox="1"/>
          <p:nvPr/>
        </p:nvSpPr>
        <p:spPr>
          <a:xfrm>
            <a:off x="826895" y="1864280"/>
            <a:ext cx="211161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</a:t>
            </a:r>
            <a:b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ЗАТО Северск, на 01.01.2025 г. </a:t>
            </a:r>
          </a:p>
        </p:txBody>
      </p:sp>
      <p:pic>
        <p:nvPicPr>
          <p:cNvPr id="34" name="Рисунок 33" descr="Пользователь со сплошной заливкой">
            <a:extLst>
              <a:ext uri="{FF2B5EF4-FFF2-40B4-BE49-F238E27FC236}">
                <a16:creationId xmlns:a16="http://schemas.microsoft.com/office/drawing/2014/main" xmlns="" id="{C86C1983-C8BD-89C3-7A05-138B029CF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581101" y="1496129"/>
            <a:ext cx="360000" cy="360000"/>
          </a:xfrm>
          <a:prstGeom prst="rect">
            <a:avLst/>
          </a:prstGeom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xmlns="" id="{8AE7E09C-A74B-B0E9-CF94-B37DDF9C5558}"/>
              </a:ext>
            </a:extLst>
          </p:cNvPr>
          <p:cNvSpPr/>
          <p:nvPr/>
        </p:nvSpPr>
        <p:spPr>
          <a:xfrm>
            <a:off x="3183092" y="1401546"/>
            <a:ext cx="2438758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3BEBE82-3ABE-EE06-2DC9-23A64698E759}"/>
              </a:ext>
            </a:extLst>
          </p:cNvPr>
          <p:cNvSpPr txBox="1"/>
          <p:nvPr/>
        </p:nvSpPr>
        <p:spPr>
          <a:xfrm>
            <a:off x="3358231" y="1532622"/>
            <a:ext cx="8053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104 982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156ADA9-D124-7FB2-5ADB-A4BD1C324852}"/>
              </a:ext>
            </a:extLst>
          </p:cNvPr>
          <p:cNvSpPr txBox="1"/>
          <p:nvPr/>
        </p:nvSpPr>
        <p:spPr>
          <a:xfrm>
            <a:off x="4181478" y="1591810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5B9663A-7C88-1310-3046-2C62DC47060A}"/>
              </a:ext>
            </a:extLst>
          </p:cNvPr>
          <p:cNvSpPr txBox="1"/>
          <p:nvPr/>
        </p:nvSpPr>
        <p:spPr>
          <a:xfrm>
            <a:off x="3358232" y="1864279"/>
            <a:ext cx="185296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</a:t>
            </a:r>
            <a:b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г.Северск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 01.01.2025 г. </a:t>
            </a:r>
          </a:p>
        </p:txBody>
      </p:sp>
      <p:pic>
        <p:nvPicPr>
          <p:cNvPr id="39" name="Рисунок 38" descr="Пользователь со сплошной заливкой">
            <a:extLst>
              <a:ext uri="{FF2B5EF4-FFF2-40B4-BE49-F238E27FC236}">
                <a16:creationId xmlns:a16="http://schemas.microsoft.com/office/drawing/2014/main" xmlns="" id="{C08BC730-626D-6D1C-654C-F4EA6ADE8F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145523" y="1480554"/>
            <a:ext cx="360000" cy="360000"/>
          </a:xfrm>
          <a:prstGeom prst="rect">
            <a:avLst/>
          </a:prstGeom>
        </p:spPr>
      </p:pic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34635477-1B2D-01F3-8FB7-2516AED14752}"/>
              </a:ext>
            </a:extLst>
          </p:cNvPr>
          <p:cNvSpPr/>
          <p:nvPr/>
        </p:nvSpPr>
        <p:spPr>
          <a:xfrm>
            <a:off x="3182931" y="2448516"/>
            <a:ext cx="2444267" cy="945414"/>
          </a:xfrm>
          <a:prstGeom prst="roundRect">
            <a:avLst>
              <a:gd name="adj" fmla="val 2509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D35A42D-3D27-DFA6-AB8B-DEE9DE40A08C}"/>
              </a:ext>
            </a:extLst>
          </p:cNvPr>
          <p:cNvSpPr txBox="1"/>
          <p:nvPr/>
        </p:nvSpPr>
        <p:spPr>
          <a:xfrm>
            <a:off x="826895" y="2579592"/>
            <a:ext cx="92200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48 565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A5A4D3C-E096-2C1F-BAEE-7A9DAFDEF1AE}"/>
              </a:ext>
            </a:extLst>
          </p:cNvPr>
          <p:cNvSpPr txBox="1"/>
          <p:nvPr/>
        </p:nvSpPr>
        <p:spPr>
          <a:xfrm>
            <a:off x="1505194" y="2638780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A94615B-DCE9-714A-3CA3-7B2922C855BA}"/>
              </a:ext>
            </a:extLst>
          </p:cNvPr>
          <p:cNvSpPr txBox="1"/>
          <p:nvPr/>
        </p:nvSpPr>
        <p:spPr>
          <a:xfrm>
            <a:off x="826896" y="2911249"/>
            <a:ext cx="152437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ГО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2F725FE-F144-6325-91C1-04D853E4AD7C}"/>
              </a:ext>
            </a:extLst>
          </p:cNvPr>
          <p:cNvSpPr txBox="1"/>
          <p:nvPr/>
        </p:nvSpPr>
        <p:spPr>
          <a:xfrm>
            <a:off x="3393742" y="2579591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890480E-3893-F81C-B22E-393C852242FA}"/>
              </a:ext>
            </a:extLst>
          </p:cNvPr>
          <p:cNvSpPr txBox="1"/>
          <p:nvPr/>
        </p:nvSpPr>
        <p:spPr>
          <a:xfrm>
            <a:off x="3358232" y="2911248"/>
            <a:ext cx="153336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населённых пунктов</a:t>
            </a:r>
          </a:p>
        </p:txBody>
      </p:sp>
      <p:pic>
        <p:nvPicPr>
          <p:cNvPr id="70" name="Рисунок 69" descr="Переместить со сплошной заливкой">
            <a:extLst>
              <a:ext uri="{FF2B5EF4-FFF2-40B4-BE49-F238E27FC236}">
                <a16:creationId xmlns:a16="http://schemas.microsoft.com/office/drawing/2014/main" xmlns="" id="{895D5543-0D78-4216-5A52-61BAC118CA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581101" y="2529103"/>
            <a:ext cx="360000" cy="36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B829ED-5AD9-E391-3DCA-96E4C7799FF6}"/>
              </a:ext>
            </a:extLst>
          </p:cNvPr>
          <p:cNvSpPr txBox="1"/>
          <p:nvPr/>
        </p:nvSpPr>
        <p:spPr>
          <a:xfrm>
            <a:off x="627015" y="550177"/>
            <a:ext cx="912507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ЗАТО СЕВЕРСК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Скругленный прямоугольник 114">
            <a:extLst>
              <a:ext uri="{FF2B5EF4-FFF2-40B4-BE49-F238E27FC236}">
                <a16:creationId xmlns:a16="http://schemas.microsoft.com/office/drawing/2014/main" xmlns="" id="{33E0C760-153D-86CB-4F6E-EB7A99B9E374}"/>
              </a:ext>
            </a:extLst>
          </p:cNvPr>
          <p:cNvSpPr/>
          <p:nvPr/>
        </p:nvSpPr>
        <p:spPr>
          <a:xfrm>
            <a:off x="627015" y="4159906"/>
            <a:ext cx="1823222" cy="945414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6" name="Скругленный прямоугольник 115">
            <a:extLst>
              <a:ext uri="{FF2B5EF4-FFF2-40B4-BE49-F238E27FC236}">
                <a16:creationId xmlns:a16="http://schemas.microsoft.com/office/drawing/2014/main" xmlns="" id="{F6BDAE62-B35F-8264-0753-7CA91B0189EC}"/>
              </a:ext>
            </a:extLst>
          </p:cNvPr>
          <p:cNvSpPr/>
          <p:nvPr/>
        </p:nvSpPr>
        <p:spPr>
          <a:xfrm>
            <a:off x="2681315" y="4163626"/>
            <a:ext cx="1890685" cy="941033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0F7716E0-33E1-47CC-F22F-F3F1AB99120C}"/>
              </a:ext>
            </a:extLst>
          </p:cNvPr>
          <p:cNvSpPr txBox="1"/>
          <p:nvPr/>
        </p:nvSpPr>
        <p:spPr>
          <a:xfrm>
            <a:off x="800263" y="4260589"/>
            <a:ext cx="11430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автотранспорт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8DB2A8B5-932C-6F5C-9F50-499F12240835}"/>
              </a:ext>
            </a:extLst>
          </p:cNvPr>
          <p:cNvSpPr txBox="1"/>
          <p:nvPr/>
        </p:nvSpPr>
        <p:spPr>
          <a:xfrm>
            <a:off x="782507" y="4581988"/>
            <a:ext cx="15079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Северск ➝ Томск  - 15,5 км</a:t>
            </a:r>
            <a:b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Северск ➝ Самусь - 43 км</a:t>
            </a:r>
            <a:b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Самусь ➝ Орловка - 11 км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BBB9B726-9134-850B-9454-6CCB6865E8C2}"/>
              </a:ext>
            </a:extLst>
          </p:cNvPr>
          <p:cNvSpPr txBox="1"/>
          <p:nvPr/>
        </p:nvSpPr>
        <p:spPr>
          <a:xfrm>
            <a:off x="2863442" y="4304977"/>
            <a:ext cx="13179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водный транспорт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1C3014AC-346D-5F34-3694-105F0C9F5360}"/>
              </a:ext>
            </a:extLst>
          </p:cNvPr>
          <p:cNvSpPr txBox="1"/>
          <p:nvPr/>
        </p:nvSpPr>
        <p:spPr>
          <a:xfrm>
            <a:off x="2863439" y="4635253"/>
            <a:ext cx="14155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река Томь и впадающие </a:t>
            </a:r>
            <a:b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нее малые реки – 839 км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627015" y="6617619"/>
            <a:ext cx="269323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ЗАТО СЕВЕРСК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732449" y="4989251"/>
            <a:ext cx="816748" cy="213063"/>
          </a:xfrm>
          <a:prstGeom prst="roundRect">
            <a:avLst>
              <a:gd name="adj" fmla="val 50000"/>
            </a:avLst>
          </a:prstGeom>
          <a:ln w="19050">
            <a:solidFill>
              <a:srgbClr val="4756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Северск</a:t>
            </a:r>
          </a:p>
        </p:txBody>
      </p:sp>
      <p:pic>
        <p:nvPicPr>
          <p:cNvPr id="50" name="Рисунок 49" descr="Маркер со сплошной заливкой">
            <a:extLst>
              <a:ext uri="{FF2B5EF4-FFF2-40B4-BE49-F238E27FC236}">
                <a16:creationId xmlns:a16="http://schemas.microsoft.com/office/drawing/2014/main" xmlns="" id="{6CEF467B-AB9D-CC15-203A-85FE1989A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263069" y="4985960"/>
            <a:ext cx="223984" cy="19976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6800296" y="3378747"/>
            <a:ext cx="54153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Самусь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6340136" y="2590114"/>
            <a:ext cx="54153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Орловка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6427433" y="2707690"/>
            <a:ext cx="2654423" cy="2583402"/>
          </a:xfrm>
          <a:custGeom>
            <a:avLst/>
            <a:gdLst>
              <a:gd name="connsiteX0" fmla="*/ 3036163 w 4039340"/>
              <a:gd name="connsiteY0" fmla="*/ 4385569 h 4385569"/>
              <a:gd name="connsiteX1" fmla="*/ 3036163 w 4039340"/>
              <a:gd name="connsiteY1" fmla="*/ 4385569 h 4385569"/>
              <a:gd name="connsiteX2" fmla="*/ 3639845 w 4039340"/>
              <a:gd name="connsiteY2" fmla="*/ 4305670 h 4385569"/>
              <a:gd name="connsiteX3" fmla="*/ 3693111 w 4039340"/>
              <a:gd name="connsiteY3" fmla="*/ 4287915 h 4385569"/>
              <a:gd name="connsiteX4" fmla="*/ 3932808 w 4039340"/>
              <a:gd name="connsiteY4" fmla="*/ 4296793 h 4385569"/>
              <a:gd name="connsiteX5" fmla="*/ 3728622 w 4039340"/>
              <a:gd name="connsiteY5" fmla="*/ 3338004 h 4385569"/>
              <a:gd name="connsiteX6" fmla="*/ 4039340 w 4039340"/>
              <a:gd name="connsiteY6" fmla="*/ 2334828 h 4385569"/>
              <a:gd name="connsiteX7" fmla="*/ 3098307 w 4039340"/>
              <a:gd name="connsiteY7" fmla="*/ 1420428 h 4385569"/>
              <a:gd name="connsiteX8" fmla="*/ 2396971 w 4039340"/>
              <a:gd name="connsiteY8" fmla="*/ 1136342 h 4385569"/>
              <a:gd name="connsiteX9" fmla="*/ 2157274 w 4039340"/>
              <a:gd name="connsiteY9" fmla="*/ 1322773 h 4385569"/>
              <a:gd name="connsiteX10" fmla="*/ 1802167 w 4039340"/>
              <a:gd name="connsiteY10" fmla="*/ 1420428 h 4385569"/>
              <a:gd name="connsiteX11" fmla="*/ 1589103 w 4039340"/>
              <a:gd name="connsiteY11" fmla="*/ 1509204 h 4385569"/>
              <a:gd name="connsiteX12" fmla="*/ 1260630 w 4039340"/>
              <a:gd name="connsiteY12" fmla="*/ 1367162 h 4385569"/>
              <a:gd name="connsiteX13" fmla="*/ 1136342 w 4039340"/>
              <a:gd name="connsiteY13" fmla="*/ 1322773 h 4385569"/>
              <a:gd name="connsiteX14" fmla="*/ 932156 w 4039340"/>
              <a:gd name="connsiteY14" fmla="*/ 1411550 h 4385569"/>
              <a:gd name="connsiteX15" fmla="*/ 807868 w 4039340"/>
              <a:gd name="connsiteY15" fmla="*/ 1455938 h 4385569"/>
              <a:gd name="connsiteX16" fmla="*/ 550416 w 4039340"/>
              <a:gd name="connsiteY16" fmla="*/ 1393795 h 4385569"/>
              <a:gd name="connsiteX17" fmla="*/ 532661 w 4039340"/>
              <a:gd name="connsiteY17" fmla="*/ 958789 h 4385569"/>
              <a:gd name="connsiteX18" fmla="*/ 497150 w 4039340"/>
              <a:gd name="connsiteY18" fmla="*/ 692459 h 4385569"/>
              <a:gd name="connsiteX19" fmla="*/ 417251 w 4039340"/>
              <a:gd name="connsiteY19" fmla="*/ 506028 h 4385569"/>
              <a:gd name="connsiteX20" fmla="*/ 230820 w 4039340"/>
              <a:gd name="connsiteY20" fmla="*/ 284086 h 4385569"/>
              <a:gd name="connsiteX21" fmla="*/ 133165 w 4039340"/>
              <a:gd name="connsiteY21" fmla="*/ 186431 h 4385569"/>
              <a:gd name="connsiteX22" fmla="*/ 0 w 4039340"/>
              <a:gd name="connsiteY22" fmla="*/ 53266 h 4385569"/>
              <a:gd name="connsiteX23" fmla="*/ 0 w 4039340"/>
              <a:gd name="connsiteY23" fmla="*/ 0 h 438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039340" h="4385569">
                <a:moveTo>
                  <a:pt x="3036163" y="4385569"/>
                </a:moveTo>
                <a:lnTo>
                  <a:pt x="3036163" y="4385569"/>
                </a:lnTo>
                <a:lnTo>
                  <a:pt x="3639845" y="4305670"/>
                </a:lnTo>
                <a:cubicBezTo>
                  <a:pt x="3658357" y="4302918"/>
                  <a:pt x="3674404" y="4288482"/>
                  <a:pt x="3693111" y="4287915"/>
                </a:cubicBezTo>
                <a:lnTo>
                  <a:pt x="3932808" y="4296793"/>
                </a:lnTo>
                <a:lnTo>
                  <a:pt x="3728622" y="3338004"/>
                </a:lnTo>
                <a:lnTo>
                  <a:pt x="4039340" y="2334828"/>
                </a:lnTo>
                <a:lnTo>
                  <a:pt x="3098307" y="1420428"/>
                </a:lnTo>
                <a:lnTo>
                  <a:pt x="2396971" y="1136342"/>
                </a:lnTo>
                <a:lnTo>
                  <a:pt x="2157274" y="1322773"/>
                </a:lnTo>
                <a:lnTo>
                  <a:pt x="1802167" y="1420428"/>
                </a:lnTo>
                <a:lnTo>
                  <a:pt x="1589103" y="1509204"/>
                </a:lnTo>
                <a:lnTo>
                  <a:pt x="1260630" y="1367162"/>
                </a:lnTo>
                <a:lnTo>
                  <a:pt x="1136342" y="1322773"/>
                </a:lnTo>
                <a:lnTo>
                  <a:pt x="932156" y="1411550"/>
                </a:lnTo>
                <a:lnTo>
                  <a:pt x="807868" y="1455938"/>
                </a:lnTo>
                <a:lnTo>
                  <a:pt x="550416" y="1393795"/>
                </a:lnTo>
                <a:lnTo>
                  <a:pt x="532661" y="958789"/>
                </a:lnTo>
                <a:lnTo>
                  <a:pt x="497150" y="692459"/>
                </a:lnTo>
                <a:lnTo>
                  <a:pt x="417251" y="506028"/>
                </a:lnTo>
                <a:lnTo>
                  <a:pt x="230820" y="284086"/>
                </a:lnTo>
                <a:lnTo>
                  <a:pt x="133165" y="186431"/>
                </a:lnTo>
                <a:lnTo>
                  <a:pt x="0" y="53266"/>
                </a:lnTo>
                <a:lnTo>
                  <a:pt x="0" y="0"/>
                </a:lnTo>
              </a:path>
            </a:pathLst>
          </a:cu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6079170" y="6091839"/>
            <a:ext cx="6286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918989" y="5962696"/>
            <a:ext cx="2473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автотрасса Северск ➝ Самусь ➝ Орловка</a:t>
            </a:r>
          </a:p>
          <a:p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1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2273092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CA681B2E-CC94-3AAF-E060-F2F2C175E23F}"/>
              </a:ext>
            </a:extLst>
          </p:cNvPr>
          <p:cNvSpPr/>
          <p:nvPr/>
        </p:nvSpPr>
        <p:spPr>
          <a:xfrm>
            <a:off x="596867" y="1404845"/>
            <a:ext cx="6023956" cy="4905423"/>
          </a:xfrm>
          <a:prstGeom prst="roundRect">
            <a:avLst>
              <a:gd name="adj" fmla="val 547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 dirty="0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0D1167F1-43B4-FA82-606E-E7575884A9A9}"/>
              </a:ext>
            </a:extLst>
          </p:cNvPr>
          <p:cNvSpPr/>
          <p:nvPr/>
        </p:nvSpPr>
        <p:spPr>
          <a:xfrm>
            <a:off x="6816032" y="1400246"/>
            <a:ext cx="2968120" cy="77559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СТРУКТУРА ОТГРУЖЕННОЙ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ПРОДУКЦИИ ПО ВИДАМ ЭКОНОМИЧЕСКОЙ ДЕЯТЕЛЬНОСТИ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2024 ГОДУ (%)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4E0C2D50-D926-C00C-331C-C79D5FBD02A4}"/>
              </a:ext>
            </a:extLst>
          </p:cNvPr>
          <p:cNvSpPr/>
          <p:nvPr/>
        </p:nvSpPr>
        <p:spPr>
          <a:xfrm>
            <a:off x="6821196" y="2294500"/>
            <a:ext cx="2966400" cy="4012470"/>
          </a:xfrm>
          <a:prstGeom prst="roundRect">
            <a:avLst>
              <a:gd name="adj" fmla="val 872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67" name="Диаграмма 66">
            <a:extLst>
              <a:ext uri="{FF2B5EF4-FFF2-40B4-BE49-F238E27FC236}">
                <a16:creationId xmlns:a16="http://schemas.microsoft.com/office/drawing/2014/main" xmlns="" id="{3CBBECBC-5927-FDA8-F3B5-C670703B9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750094"/>
              </p:ext>
            </p:extLst>
          </p:nvPr>
        </p:nvGraphicFramePr>
        <p:xfrm>
          <a:off x="6817753" y="2287248"/>
          <a:ext cx="2966399" cy="4019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xmlns="" id="{4B987983-F07E-F572-08A2-A9B03E6871E5}"/>
              </a:ext>
            </a:extLst>
          </p:cNvPr>
          <p:cNvCxnSpPr>
            <a:cxnSpLocks/>
          </p:cNvCxnSpPr>
          <p:nvPr/>
        </p:nvCxnSpPr>
        <p:spPr>
          <a:xfrm>
            <a:off x="907085" y="6000498"/>
            <a:ext cx="27066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61B276B5-A05C-4084-6B05-771C3FE2940E}"/>
              </a:ext>
            </a:extLst>
          </p:cNvPr>
          <p:cNvSpPr txBox="1"/>
          <p:nvPr/>
        </p:nvSpPr>
        <p:spPr>
          <a:xfrm>
            <a:off x="1294059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xmlns="" id="{E41DF579-8696-DD20-F1CC-5CD2F3DBCE34}"/>
              </a:ext>
            </a:extLst>
          </p:cNvPr>
          <p:cNvCxnSpPr>
            <a:cxnSpLocks/>
          </p:cNvCxnSpPr>
          <p:nvPr/>
        </p:nvCxnSpPr>
        <p:spPr>
          <a:xfrm>
            <a:off x="1736354" y="6000498"/>
            <a:ext cx="270662" cy="0"/>
          </a:xfrm>
          <a:prstGeom prst="line">
            <a:avLst/>
          </a:prstGeom>
          <a:ln w="12700">
            <a:solidFill>
              <a:srgbClr val="B1C1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C868A8CD-3BA5-845F-2948-B9125448DA88}"/>
              </a:ext>
            </a:extLst>
          </p:cNvPr>
          <p:cNvSpPr txBox="1"/>
          <p:nvPr/>
        </p:nvSpPr>
        <p:spPr>
          <a:xfrm>
            <a:off x="2123328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xmlns="" id="{65A9FFCD-B422-6BAC-3756-D7F21C5FD4A9}"/>
              </a:ext>
            </a:extLst>
          </p:cNvPr>
          <p:cNvCxnSpPr>
            <a:cxnSpLocks/>
          </p:cNvCxnSpPr>
          <p:nvPr/>
        </p:nvCxnSpPr>
        <p:spPr>
          <a:xfrm>
            <a:off x="2565623" y="6000498"/>
            <a:ext cx="270662" cy="0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8BFA7629-1D6D-6368-F7B0-8E071839277B}"/>
              </a:ext>
            </a:extLst>
          </p:cNvPr>
          <p:cNvSpPr txBox="1"/>
          <p:nvPr/>
        </p:nvSpPr>
        <p:spPr>
          <a:xfrm>
            <a:off x="2952597" y="5938942"/>
            <a:ext cx="7824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2024 год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9" name="Группа 158">
            <a:extLst>
              <a:ext uri="{FF2B5EF4-FFF2-40B4-BE49-F238E27FC236}">
                <a16:creationId xmlns:a16="http://schemas.microsoft.com/office/drawing/2014/main" xmlns="" id="{859BFF25-7647-679E-CF0A-EDBC0E40A471}"/>
              </a:ext>
            </a:extLst>
          </p:cNvPr>
          <p:cNvGrpSpPr/>
          <p:nvPr/>
        </p:nvGrpSpPr>
        <p:grpSpPr>
          <a:xfrm>
            <a:off x="2327509" y="2388566"/>
            <a:ext cx="2856965" cy="2668097"/>
            <a:chOff x="2364760" y="2381870"/>
            <a:chExt cx="2740663" cy="2610156"/>
          </a:xfrm>
        </p:grpSpPr>
        <p:sp>
          <p:nvSpPr>
            <p:cNvPr id="113" name="Правильный пятиугольник 112">
              <a:extLst>
                <a:ext uri="{FF2B5EF4-FFF2-40B4-BE49-F238E27FC236}">
                  <a16:creationId xmlns:a16="http://schemas.microsoft.com/office/drawing/2014/main" xmlns="" id="{2E6B3244-8CEB-6239-7F38-F265B373BF99}"/>
                </a:ext>
              </a:extLst>
            </p:cNvPr>
            <p:cNvSpPr/>
            <p:nvPr/>
          </p:nvSpPr>
          <p:spPr>
            <a:xfrm>
              <a:off x="2364760" y="2381870"/>
              <a:ext cx="2740663" cy="2610155"/>
            </a:xfrm>
            <a:prstGeom prst="pentagon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4" name="Правильный пятиугольник 113">
              <a:extLst>
                <a:ext uri="{FF2B5EF4-FFF2-40B4-BE49-F238E27FC236}">
                  <a16:creationId xmlns:a16="http://schemas.microsoft.com/office/drawing/2014/main" xmlns="" id="{4495E117-48D2-15E2-0BCE-6E44870B1947}"/>
                </a:ext>
              </a:extLst>
            </p:cNvPr>
            <p:cNvSpPr/>
            <p:nvPr/>
          </p:nvSpPr>
          <p:spPr>
            <a:xfrm>
              <a:off x="2730643" y="2730330"/>
              <a:ext cx="2008897" cy="1913235"/>
            </a:xfrm>
            <a:prstGeom prst="pen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cxnSp>
          <p:nvCxnSpPr>
            <p:cNvPr id="116" name="Прямая соединительная линия 115">
              <a:extLst>
                <a:ext uri="{FF2B5EF4-FFF2-40B4-BE49-F238E27FC236}">
                  <a16:creationId xmlns:a16="http://schemas.microsoft.com/office/drawing/2014/main" xmlns="" id="{1C6AE833-741A-D6C2-6D6F-7C8212816507}"/>
                </a:ext>
              </a:extLst>
            </p:cNvPr>
            <p:cNvCxnSpPr>
              <a:cxnSpLocks/>
            </p:cNvCxnSpPr>
            <p:nvPr/>
          </p:nvCxnSpPr>
          <p:spPr>
            <a:xfrm>
              <a:off x="3738408" y="2381871"/>
              <a:ext cx="0" cy="2610155"/>
            </a:xfrm>
            <a:prstGeom prst="line">
              <a:avLst/>
            </a:prstGeom>
            <a:ln>
              <a:solidFill>
                <a:srgbClr val="F1F1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Группа 157">
              <a:extLst>
                <a:ext uri="{FF2B5EF4-FFF2-40B4-BE49-F238E27FC236}">
                  <a16:creationId xmlns:a16="http://schemas.microsoft.com/office/drawing/2014/main" xmlns="" id="{7B27636C-D5DC-E85C-EE19-185390D0DD09}"/>
                </a:ext>
              </a:extLst>
            </p:cNvPr>
            <p:cNvGrpSpPr/>
            <p:nvPr/>
          </p:nvGrpSpPr>
          <p:grpSpPr>
            <a:xfrm>
              <a:off x="2655096" y="3084325"/>
              <a:ext cx="2159991" cy="1205244"/>
              <a:chOff x="2654916" y="3117426"/>
              <a:chExt cx="2159991" cy="1205244"/>
            </a:xfrm>
          </p:grpSpPr>
          <p:grpSp>
            <p:nvGrpSpPr>
              <p:cNvPr id="121" name="Группа 120">
                <a:extLst>
                  <a:ext uri="{FF2B5EF4-FFF2-40B4-BE49-F238E27FC236}">
                    <a16:creationId xmlns:a16="http://schemas.microsoft.com/office/drawing/2014/main" xmlns="" id="{C0E3F89F-5015-76B7-83AB-B2981EC78399}"/>
                  </a:ext>
                </a:extLst>
              </p:cNvPr>
              <p:cNvGrpSpPr/>
              <p:nvPr/>
            </p:nvGrpSpPr>
            <p:grpSpPr>
              <a:xfrm>
                <a:off x="2654916" y="3117426"/>
                <a:ext cx="2159991" cy="1205244"/>
                <a:chOff x="2491740" y="3198701"/>
                <a:chExt cx="2486289" cy="1387314"/>
              </a:xfrm>
            </p:grpSpPr>
            <p:cxnSp>
              <p:nvCxnSpPr>
                <p:cNvPr id="117" name="Прямая соединительная линия 116">
                  <a:extLst>
                    <a:ext uri="{FF2B5EF4-FFF2-40B4-BE49-F238E27FC236}">
                      <a16:creationId xmlns:a16="http://schemas.microsoft.com/office/drawing/2014/main" xmlns="" id="{8B915712-0841-7078-5D11-970E6AA70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9174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единительная линия 119">
                  <a:extLst>
                    <a:ext uri="{FF2B5EF4-FFF2-40B4-BE49-F238E27FC236}">
                      <a16:creationId xmlns:a16="http://schemas.microsoft.com/office/drawing/2014/main" xmlns="" id="{1708A3A5-006B-B5E0-C489-EABF0F1377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7513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Овал 121">
                <a:extLst>
                  <a:ext uri="{FF2B5EF4-FFF2-40B4-BE49-F238E27FC236}">
                    <a16:creationId xmlns:a16="http://schemas.microsoft.com/office/drawing/2014/main" xmlns="" id="{5A0E3986-D229-D6EC-5021-52A0442A8505}"/>
                  </a:ext>
                </a:extLst>
              </p:cNvPr>
              <p:cNvSpPr/>
              <p:nvPr/>
            </p:nvSpPr>
            <p:spPr>
              <a:xfrm>
                <a:off x="3708583" y="3664426"/>
                <a:ext cx="62551" cy="62551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4DDD486F-FFDC-3AC3-0983-1563F64C780C}"/>
              </a:ext>
            </a:extLst>
          </p:cNvPr>
          <p:cNvSpPr txBox="1"/>
          <p:nvPr/>
        </p:nvSpPr>
        <p:spPr>
          <a:xfrm>
            <a:off x="3193411" y="1674883"/>
            <a:ext cx="11203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</a:t>
            </a:r>
          </a:p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основной капитал 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Скругленный прямоугольник 124">
            <a:extLst>
              <a:ext uri="{FF2B5EF4-FFF2-40B4-BE49-F238E27FC236}">
                <a16:creationId xmlns:a16="http://schemas.microsoft.com/office/drawing/2014/main" xmlns="" id="{7DACA747-66C6-0E65-B5FA-C504D9C6D2C4}"/>
              </a:ext>
            </a:extLst>
          </p:cNvPr>
          <p:cNvSpPr/>
          <p:nvPr/>
        </p:nvSpPr>
        <p:spPr>
          <a:xfrm>
            <a:off x="3023340" y="2133512"/>
            <a:ext cx="444441" cy="216287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19,4</a:t>
            </a:r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:a16="http://schemas.microsoft.com/office/drawing/2014/main" xmlns="" id="{1F8EAFBB-518D-C75C-F633-1B12885366D0}"/>
              </a:ext>
            </a:extLst>
          </p:cNvPr>
          <p:cNvSpPr/>
          <p:nvPr/>
        </p:nvSpPr>
        <p:spPr>
          <a:xfrm>
            <a:off x="3960254" y="2126917"/>
            <a:ext cx="444441" cy="216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48,0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Скругленный прямоугольник 126">
            <a:extLst>
              <a:ext uri="{FF2B5EF4-FFF2-40B4-BE49-F238E27FC236}">
                <a16:creationId xmlns:a16="http://schemas.microsoft.com/office/drawing/2014/main" xmlns="" id="{0B4880A1-91DC-D0F0-A77C-E94DED46A2DE}"/>
              </a:ext>
            </a:extLst>
          </p:cNvPr>
          <p:cNvSpPr/>
          <p:nvPr/>
        </p:nvSpPr>
        <p:spPr>
          <a:xfrm>
            <a:off x="3503482" y="2133512"/>
            <a:ext cx="444441" cy="216287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29,2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B51F7AF6-8F8A-5B37-A1C2-3650196617FB}"/>
              </a:ext>
            </a:extLst>
          </p:cNvPr>
          <p:cNvSpPr txBox="1"/>
          <p:nvPr/>
        </p:nvSpPr>
        <p:spPr>
          <a:xfrm>
            <a:off x="5269143" y="3015810"/>
            <a:ext cx="11203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отгрузка продукции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Скругленный прямоугольник 132">
            <a:extLst>
              <a:ext uri="{FF2B5EF4-FFF2-40B4-BE49-F238E27FC236}">
                <a16:creationId xmlns:a16="http://schemas.microsoft.com/office/drawing/2014/main" xmlns="" id="{BD49888C-EE87-0AA1-DB51-FCB7AE18C6FB}"/>
              </a:ext>
            </a:extLst>
          </p:cNvPr>
          <p:cNvSpPr/>
          <p:nvPr/>
        </p:nvSpPr>
        <p:spPr>
          <a:xfrm>
            <a:off x="5234639" y="3344643"/>
            <a:ext cx="424925" cy="24622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53.6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133">
            <a:extLst>
              <a:ext uri="{FF2B5EF4-FFF2-40B4-BE49-F238E27FC236}">
                <a16:creationId xmlns:a16="http://schemas.microsoft.com/office/drawing/2014/main" xmlns="" id="{E891C477-CE41-440F-B223-9BD475BA4F74}"/>
              </a:ext>
            </a:extLst>
          </p:cNvPr>
          <p:cNvSpPr/>
          <p:nvPr/>
        </p:nvSpPr>
        <p:spPr>
          <a:xfrm>
            <a:off x="6119105" y="3339572"/>
            <a:ext cx="424925" cy="24622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77,7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xmlns="" id="{BA41BC5E-92C9-7CBA-1F88-F41F35900D8E}"/>
              </a:ext>
            </a:extLst>
          </p:cNvPr>
          <p:cNvSpPr/>
          <p:nvPr/>
        </p:nvSpPr>
        <p:spPr>
          <a:xfrm>
            <a:off x="5675347" y="3344643"/>
            <a:ext cx="424925" cy="24622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62,4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2EFB3336-310E-8D41-40DB-BCF7E0A8AF90}"/>
              </a:ext>
            </a:extLst>
          </p:cNvPr>
          <p:cNvSpPr txBox="1"/>
          <p:nvPr/>
        </p:nvSpPr>
        <p:spPr>
          <a:xfrm>
            <a:off x="4862489" y="4586482"/>
            <a:ext cx="15629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фонд оплаты труда       по полному кругу организация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Скругленный прямоугольник 136">
            <a:extLst>
              <a:ext uri="{FF2B5EF4-FFF2-40B4-BE49-F238E27FC236}">
                <a16:creationId xmlns:a16="http://schemas.microsoft.com/office/drawing/2014/main" xmlns="" id="{A3F711DB-496E-5AE9-8DA3-52FB6C8C4FC4}"/>
              </a:ext>
            </a:extLst>
          </p:cNvPr>
          <p:cNvSpPr/>
          <p:nvPr/>
        </p:nvSpPr>
        <p:spPr>
          <a:xfrm>
            <a:off x="4840963" y="5024234"/>
            <a:ext cx="475254" cy="24620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15,8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Скругленный прямоугольник 137">
            <a:extLst>
              <a:ext uri="{FF2B5EF4-FFF2-40B4-BE49-F238E27FC236}">
                <a16:creationId xmlns:a16="http://schemas.microsoft.com/office/drawing/2014/main" xmlns="" id="{8F9B137A-9F0C-3053-26F4-F1A1A4D82D6D}"/>
              </a:ext>
            </a:extLst>
          </p:cNvPr>
          <p:cNvSpPr/>
          <p:nvPr/>
        </p:nvSpPr>
        <p:spPr>
          <a:xfrm>
            <a:off x="5845873" y="5024234"/>
            <a:ext cx="475254" cy="246203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21,3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Скругленный прямоугольник 138">
            <a:extLst>
              <a:ext uri="{FF2B5EF4-FFF2-40B4-BE49-F238E27FC236}">
                <a16:creationId xmlns:a16="http://schemas.microsoft.com/office/drawing/2014/main" xmlns="" id="{5638DA25-0A83-5C61-BB97-CE89B7FE3C55}"/>
              </a:ext>
            </a:extLst>
          </p:cNvPr>
          <p:cNvSpPr/>
          <p:nvPr/>
        </p:nvSpPr>
        <p:spPr>
          <a:xfrm>
            <a:off x="5350294" y="5017754"/>
            <a:ext cx="475254" cy="246203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18,2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9B8B9FEF-8A61-E7B5-E26D-6064E35C71F8}"/>
              </a:ext>
            </a:extLst>
          </p:cNvPr>
          <p:cNvSpPr txBox="1"/>
          <p:nvPr/>
        </p:nvSpPr>
        <p:spPr>
          <a:xfrm>
            <a:off x="1344726" y="4581017"/>
            <a:ext cx="9882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объём розничного товарооборота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Скругленный прямоугольник 140">
            <a:extLst>
              <a:ext uri="{FF2B5EF4-FFF2-40B4-BE49-F238E27FC236}">
                <a16:creationId xmlns:a16="http://schemas.microsoft.com/office/drawing/2014/main" xmlns="" id="{5BF57916-37D0-2A89-BEDE-6529985937EC}"/>
              </a:ext>
            </a:extLst>
          </p:cNvPr>
          <p:cNvSpPr/>
          <p:nvPr/>
        </p:nvSpPr>
        <p:spPr>
          <a:xfrm>
            <a:off x="1289724" y="5035938"/>
            <a:ext cx="475254" cy="24620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13,0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Скругленный прямоугольник 141">
            <a:extLst>
              <a:ext uri="{FF2B5EF4-FFF2-40B4-BE49-F238E27FC236}">
                <a16:creationId xmlns:a16="http://schemas.microsoft.com/office/drawing/2014/main" xmlns="" id="{804C102D-E058-03DA-846F-7B2632D8057C}"/>
              </a:ext>
            </a:extLst>
          </p:cNvPr>
          <p:cNvSpPr/>
          <p:nvPr/>
        </p:nvSpPr>
        <p:spPr>
          <a:xfrm>
            <a:off x="2295715" y="5036998"/>
            <a:ext cx="475254" cy="23343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17,1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>
            <a:extLst>
              <a:ext uri="{FF2B5EF4-FFF2-40B4-BE49-F238E27FC236}">
                <a16:creationId xmlns:a16="http://schemas.microsoft.com/office/drawing/2014/main" xmlns="" id="{AF6DE8AE-5C46-A9ED-FE44-79540CCD291B}"/>
              </a:ext>
            </a:extLst>
          </p:cNvPr>
          <p:cNvSpPr/>
          <p:nvPr/>
        </p:nvSpPr>
        <p:spPr>
          <a:xfrm>
            <a:off x="1795300" y="5035938"/>
            <a:ext cx="475254" cy="246203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14,9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CD500BF9-38C1-5529-5619-ECFDF6A02DFC}"/>
              </a:ext>
            </a:extLst>
          </p:cNvPr>
          <p:cNvSpPr txBox="1"/>
          <p:nvPr/>
        </p:nvSpPr>
        <p:spPr>
          <a:xfrm>
            <a:off x="767259" y="3005234"/>
            <a:ext cx="15629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размер пенсии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Скругленный прямоугольник 144">
            <a:extLst>
              <a:ext uri="{FF2B5EF4-FFF2-40B4-BE49-F238E27FC236}">
                <a16:creationId xmlns:a16="http://schemas.microsoft.com/office/drawing/2014/main" xmlns="" id="{049D898B-5B50-DE58-0CB5-29E839E77CE1}"/>
              </a:ext>
            </a:extLst>
          </p:cNvPr>
          <p:cNvSpPr/>
          <p:nvPr/>
        </p:nvSpPr>
        <p:spPr>
          <a:xfrm>
            <a:off x="760443" y="3341847"/>
            <a:ext cx="500558" cy="26310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22 188</a:t>
            </a:r>
          </a:p>
        </p:txBody>
      </p:sp>
      <p:sp>
        <p:nvSpPr>
          <p:cNvPr id="146" name="Скругленный прямоугольник 145">
            <a:extLst>
              <a:ext uri="{FF2B5EF4-FFF2-40B4-BE49-F238E27FC236}">
                <a16:creationId xmlns:a16="http://schemas.microsoft.com/office/drawing/2014/main" xmlns="" id="{D8C75DED-E032-F06C-4A1B-C15F2E0A1892}"/>
              </a:ext>
            </a:extLst>
          </p:cNvPr>
          <p:cNvSpPr/>
          <p:nvPr/>
        </p:nvSpPr>
        <p:spPr>
          <a:xfrm>
            <a:off x="1769401" y="3342540"/>
            <a:ext cx="488113" cy="263102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26 883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:a16="http://schemas.microsoft.com/office/drawing/2014/main" xmlns="" id="{2947D3A7-F3F2-F042-E041-2359906A0400}"/>
              </a:ext>
            </a:extLst>
          </p:cNvPr>
          <p:cNvSpPr/>
          <p:nvPr/>
        </p:nvSpPr>
        <p:spPr>
          <a:xfrm>
            <a:off x="1277573" y="3341847"/>
            <a:ext cx="475255" cy="263101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23 957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BD9E40EF-B3BB-3EB9-AF5B-3B81E652F392}"/>
              </a:ext>
            </a:extLst>
          </p:cNvPr>
          <p:cNvSpPr txBox="1"/>
          <p:nvPr/>
        </p:nvSpPr>
        <p:spPr>
          <a:xfrm>
            <a:off x="3114718" y="5140856"/>
            <a:ext cx="98825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з/п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Скругленный прямоугольник 148">
            <a:extLst>
              <a:ext uri="{FF2B5EF4-FFF2-40B4-BE49-F238E27FC236}">
                <a16:creationId xmlns:a16="http://schemas.microsoft.com/office/drawing/2014/main" xmlns="" id="{4676CABC-9A49-F2C2-A9BC-C53B134296DE}"/>
              </a:ext>
            </a:extLst>
          </p:cNvPr>
          <p:cNvSpPr/>
          <p:nvPr/>
        </p:nvSpPr>
        <p:spPr>
          <a:xfrm>
            <a:off x="3063936" y="5478352"/>
            <a:ext cx="475254" cy="24620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50 474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Скругленный прямоугольник 149">
            <a:extLst>
              <a:ext uri="{FF2B5EF4-FFF2-40B4-BE49-F238E27FC236}">
                <a16:creationId xmlns:a16="http://schemas.microsoft.com/office/drawing/2014/main" xmlns="" id="{D3AFCDB7-7B2D-FB95-3CC4-26FA72959204}"/>
              </a:ext>
            </a:extLst>
          </p:cNvPr>
          <p:cNvSpPr/>
          <p:nvPr/>
        </p:nvSpPr>
        <p:spPr>
          <a:xfrm>
            <a:off x="4074727" y="5471269"/>
            <a:ext cx="475254" cy="246203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67 195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Скругленный прямоугольник 150">
            <a:extLst>
              <a:ext uri="{FF2B5EF4-FFF2-40B4-BE49-F238E27FC236}">
                <a16:creationId xmlns:a16="http://schemas.microsoft.com/office/drawing/2014/main" xmlns="" id="{0DA18218-A189-5B34-A992-A1C2F6968601}"/>
              </a:ext>
            </a:extLst>
          </p:cNvPr>
          <p:cNvSpPr/>
          <p:nvPr/>
        </p:nvSpPr>
        <p:spPr>
          <a:xfrm>
            <a:off x="3572418" y="5478352"/>
            <a:ext cx="475254" cy="246203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57 688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Шестиугольник 160">
            <a:extLst>
              <a:ext uri="{FF2B5EF4-FFF2-40B4-BE49-F238E27FC236}">
                <a16:creationId xmlns:a16="http://schemas.microsoft.com/office/drawing/2014/main" xmlns="" id="{80C5CFFC-7012-7F1B-F30E-BDA9A7D11940}"/>
              </a:ext>
            </a:extLst>
          </p:cNvPr>
          <p:cNvSpPr/>
          <p:nvPr/>
        </p:nvSpPr>
        <p:spPr>
          <a:xfrm rot="1800000">
            <a:off x="2982867" y="3199116"/>
            <a:ext cx="1281960" cy="1028424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575866 h 1403461"/>
              <a:gd name="connsiteX1" fmla="*/ 429759 w 1376047"/>
              <a:gd name="connsiteY1" fmla="*/ 7332 h 1403461"/>
              <a:gd name="connsiteX2" fmla="*/ 1069064 w 1376047"/>
              <a:gd name="connsiteY2" fmla="*/ 0 h 1403461"/>
              <a:gd name="connsiteX3" fmla="*/ 1376047 w 1376047"/>
              <a:gd name="connsiteY3" fmla="*/ 560321 h 1403461"/>
              <a:gd name="connsiteX4" fmla="*/ 1077524 w 1376047"/>
              <a:gd name="connsiteY4" fmla="*/ 1126130 h 1403461"/>
              <a:gd name="connsiteX5" fmla="*/ 206979 w 1376047"/>
              <a:gd name="connsiteY5" fmla="*/ 1403461 h 1403461"/>
              <a:gd name="connsiteX6" fmla="*/ 0 w 1376047"/>
              <a:gd name="connsiteY6" fmla="*/ 575866 h 1403461"/>
              <a:gd name="connsiteX0" fmla="*/ 0 w 1376047"/>
              <a:gd name="connsiteY0" fmla="*/ 575866 h 1403461"/>
              <a:gd name="connsiteX1" fmla="*/ 429759 w 1376047"/>
              <a:gd name="connsiteY1" fmla="*/ 7332 h 1403461"/>
              <a:gd name="connsiteX2" fmla="*/ 1069064 w 1376047"/>
              <a:gd name="connsiteY2" fmla="*/ 0 h 1403461"/>
              <a:gd name="connsiteX3" fmla="*/ 1376047 w 1376047"/>
              <a:gd name="connsiteY3" fmla="*/ 560321 h 1403461"/>
              <a:gd name="connsiteX4" fmla="*/ 1077524 w 1376047"/>
              <a:gd name="connsiteY4" fmla="*/ 1126130 h 1403461"/>
              <a:gd name="connsiteX5" fmla="*/ 206979 w 1376047"/>
              <a:gd name="connsiteY5" fmla="*/ 1403461 h 1403461"/>
              <a:gd name="connsiteX6" fmla="*/ 0 w 1376047"/>
              <a:gd name="connsiteY6" fmla="*/ 575866 h 1403461"/>
              <a:gd name="connsiteX0" fmla="*/ 0 w 1376047"/>
              <a:gd name="connsiteY0" fmla="*/ 575866 h 1126130"/>
              <a:gd name="connsiteX1" fmla="*/ 429759 w 1376047"/>
              <a:gd name="connsiteY1" fmla="*/ 7332 h 1126130"/>
              <a:gd name="connsiteX2" fmla="*/ 1069064 w 1376047"/>
              <a:gd name="connsiteY2" fmla="*/ 0 h 1126130"/>
              <a:gd name="connsiteX3" fmla="*/ 1376047 w 1376047"/>
              <a:gd name="connsiteY3" fmla="*/ 560321 h 1126130"/>
              <a:gd name="connsiteX4" fmla="*/ 1077524 w 1376047"/>
              <a:gd name="connsiteY4" fmla="*/ 1126130 h 1126130"/>
              <a:gd name="connsiteX5" fmla="*/ 425540 w 1376047"/>
              <a:gd name="connsiteY5" fmla="*/ 1057740 h 1126130"/>
              <a:gd name="connsiteX6" fmla="*/ 0 w 1376047"/>
              <a:gd name="connsiteY6" fmla="*/ 575866 h 1126130"/>
              <a:gd name="connsiteX0" fmla="*/ 0 w 1249385"/>
              <a:gd name="connsiteY0" fmla="*/ 523645 h 1126130"/>
              <a:gd name="connsiteX1" fmla="*/ 303097 w 1249385"/>
              <a:gd name="connsiteY1" fmla="*/ 7332 h 1126130"/>
              <a:gd name="connsiteX2" fmla="*/ 942402 w 1249385"/>
              <a:gd name="connsiteY2" fmla="*/ 0 h 1126130"/>
              <a:gd name="connsiteX3" fmla="*/ 1249385 w 1249385"/>
              <a:gd name="connsiteY3" fmla="*/ 560321 h 1126130"/>
              <a:gd name="connsiteX4" fmla="*/ 950862 w 1249385"/>
              <a:gd name="connsiteY4" fmla="*/ 1126130 h 1126130"/>
              <a:gd name="connsiteX5" fmla="*/ 298878 w 1249385"/>
              <a:gd name="connsiteY5" fmla="*/ 1057740 h 1126130"/>
              <a:gd name="connsiteX6" fmla="*/ 0 w 1249385"/>
              <a:gd name="connsiteY6" fmla="*/ 523645 h 1126130"/>
              <a:gd name="connsiteX0" fmla="*/ 0 w 1249385"/>
              <a:gd name="connsiteY0" fmla="*/ 516313 h 1118798"/>
              <a:gd name="connsiteX1" fmla="*/ 303097 w 1249385"/>
              <a:gd name="connsiteY1" fmla="*/ 0 h 1118798"/>
              <a:gd name="connsiteX2" fmla="*/ 863109 w 1249385"/>
              <a:gd name="connsiteY2" fmla="*/ 90719 h 1118798"/>
              <a:gd name="connsiteX3" fmla="*/ 1249385 w 1249385"/>
              <a:gd name="connsiteY3" fmla="*/ 552989 h 1118798"/>
              <a:gd name="connsiteX4" fmla="*/ 950862 w 1249385"/>
              <a:gd name="connsiteY4" fmla="*/ 1118798 h 1118798"/>
              <a:gd name="connsiteX5" fmla="*/ 298878 w 1249385"/>
              <a:gd name="connsiteY5" fmla="*/ 1050408 h 1118798"/>
              <a:gd name="connsiteX6" fmla="*/ 0 w 1249385"/>
              <a:gd name="connsiteY6" fmla="*/ 516313 h 1118798"/>
              <a:gd name="connsiteX0" fmla="*/ 0 w 1065089"/>
              <a:gd name="connsiteY0" fmla="*/ 516313 h 1118798"/>
              <a:gd name="connsiteX1" fmla="*/ 303097 w 1065089"/>
              <a:gd name="connsiteY1" fmla="*/ 0 h 1118798"/>
              <a:gd name="connsiteX2" fmla="*/ 863109 w 1065089"/>
              <a:gd name="connsiteY2" fmla="*/ 90719 h 1118798"/>
              <a:gd name="connsiteX3" fmla="*/ 1065089 w 1065089"/>
              <a:gd name="connsiteY3" fmla="*/ 523490 h 1118798"/>
              <a:gd name="connsiteX4" fmla="*/ 950862 w 1065089"/>
              <a:gd name="connsiteY4" fmla="*/ 1118798 h 1118798"/>
              <a:gd name="connsiteX5" fmla="*/ 298878 w 1065089"/>
              <a:gd name="connsiteY5" fmla="*/ 1050408 h 1118798"/>
              <a:gd name="connsiteX6" fmla="*/ 0 w 1065089"/>
              <a:gd name="connsiteY6" fmla="*/ 516313 h 1118798"/>
              <a:gd name="connsiteX0" fmla="*/ 0 w 1065089"/>
              <a:gd name="connsiteY0" fmla="*/ 516313 h 1050408"/>
              <a:gd name="connsiteX1" fmla="*/ 303097 w 1065089"/>
              <a:gd name="connsiteY1" fmla="*/ 0 h 1050408"/>
              <a:gd name="connsiteX2" fmla="*/ 863109 w 1065089"/>
              <a:gd name="connsiteY2" fmla="*/ 90719 h 1050408"/>
              <a:gd name="connsiteX3" fmla="*/ 1065089 w 1065089"/>
              <a:gd name="connsiteY3" fmla="*/ 523490 h 1050408"/>
              <a:gd name="connsiteX4" fmla="*/ 872695 w 1065089"/>
              <a:gd name="connsiteY4" fmla="*/ 965302 h 1050408"/>
              <a:gd name="connsiteX5" fmla="*/ 298878 w 1065089"/>
              <a:gd name="connsiteY5" fmla="*/ 1050408 h 1050408"/>
              <a:gd name="connsiteX6" fmla="*/ 0 w 1065089"/>
              <a:gd name="connsiteY6" fmla="*/ 516313 h 1050408"/>
              <a:gd name="connsiteX0" fmla="*/ 0 w 1065089"/>
              <a:gd name="connsiteY0" fmla="*/ 425594 h 959689"/>
              <a:gd name="connsiteX1" fmla="*/ 366471 w 1065089"/>
              <a:gd name="connsiteY1" fmla="*/ 19049 h 959689"/>
              <a:gd name="connsiteX2" fmla="*/ 863109 w 1065089"/>
              <a:gd name="connsiteY2" fmla="*/ 0 h 959689"/>
              <a:gd name="connsiteX3" fmla="*/ 1065089 w 1065089"/>
              <a:gd name="connsiteY3" fmla="*/ 432771 h 959689"/>
              <a:gd name="connsiteX4" fmla="*/ 872695 w 1065089"/>
              <a:gd name="connsiteY4" fmla="*/ 874583 h 959689"/>
              <a:gd name="connsiteX5" fmla="*/ 298878 w 1065089"/>
              <a:gd name="connsiteY5" fmla="*/ 959689 h 959689"/>
              <a:gd name="connsiteX6" fmla="*/ 0 w 1065089"/>
              <a:gd name="connsiteY6" fmla="*/ 425594 h 959689"/>
              <a:gd name="connsiteX0" fmla="*/ 0 w 1065089"/>
              <a:gd name="connsiteY0" fmla="*/ 406545 h 940640"/>
              <a:gd name="connsiteX1" fmla="*/ 366471 w 1065089"/>
              <a:gd name="connsiteY1" fmla="*/ 0 h 940640"/>
              <a:gd name="connsiteX2" fmla="*/ 766921 w 1065089"/>
              <a:gd name="connsiteY2" fmla="*/ 67847 h 940640"/>
              <a:gd name="connsiteX3" fmla="*/ 1065089 w 1065089"/>
              <a:gd name="connsiteY3" fmla="*/ 413722 h 940640"/>
              <a:gd name="connsiteX4" fmla="*/ 872695 w 1065089"/>
              <a:gd name="connsiteY4" fmla="*/ 855534 h 940640"/>
              <a:gd name="connsiteX5" fmla="*/ 298878 w 1065089"/>
              <a:gd name="connsiteY5" fmla="*/ 940640 h 940640"/>
              <a:gd name="connsiteX6" fmla="*/ 0 w 1065089"/>
              <a:gd name="connsiteY6" fmla="*/ 406545 h 940640"/>
              <a:gd name="connsiteX0" fmla="*/ 0 w 1065089"/>
              <a:gd name="connsiteY0" fmla="*/ 406545 h 940640"/>
              <a:gd name="connsiteX1" fmla="*/ 366471 w 1065089"/>
              <a:gd name="connsiteY1" fmla="*/ 0 h 940640"/>
              <a:gd name="connsiteX2" fmla="*/ 768134 w 1065089"/>
              <a:gd name="connsiteY2" fmla="*/ 88056 h 940640"/>
              <a:gd name="connsiteX3" fmla="*/ 1065089 w 1065089"/>
              <a:gd name="connsiteY3" fmla="*/ 413722 h 940640"/>
              <a:gd name="connsiteX4" fmla="*/ 872695 w 1065089"/>
              <a:gd name="connsiteY4" fmla="*/ 855534 h 940640"/>
              <a:gd name="connsiteX5" fmla="*/ 298878 w 1065089"/>
              <a:gd name="connsiteY5" fmla="*/ 940640 h 940640"/>
              <a:gd name="connsiteX6" fmla="*/ 0 w 1065089"/>
              <a:gd name="connsiteY6" fmla="*/ 406545 h 940640"/>
              <a:gd name="connsiteX0" fmla="*/ 0 w 1170655"/>
              <a:gd name="connsiteY0" fmla="*/ 406545 h 940640"/>
              <a:gd name="connsiteX1" fmla="*/ 366471 w 1170655"/>
              <a:gd name="connsiteY1" fmla="*/ 0 h 940640"/>
              <a:gd name="connsiteX2" fmla="*/ 768134 w 1170655"/>
              <a:gd name="connsiteY2" fmla="*/ 88056 h 940640"/>
              <a:gd name="connsiteX3" fmla="*/ 1170655 w 1170655"/>
              <a:gd name="connsiteY3" fmla="*/ 415498 h 940640"/>
              <a:gd name="connsiteX4" fmla="*/ 872695 w 1170655"/>
              <a:gd name="connsiteY4" fmla="*/ 855534 h 940640"/>
              <a:gd name="connsiteX5" fmla="*/ 298878 w 1170655"/>
              <a:gd name="connsiteY5" fmla="*/ 940640 h 940640"/>
              <a:gd name="connsiteX6" fmla="*/ 0 w 1170655"/>
              <a:gd name="connsiteY6" fmla="*/ 406545 h 940640"/>
              <a:gd name="connsiteX0" fmla="*/ 0 w 1170655"/>
              <a:gd name="connsiteY0" fmla="*/ 406545 h 940640"/>
              <a:gd name="connsiteX1" fmla="*/ 366471 w 1170655"/>
              <a:gd name="connsiteY1" fmla="*/ 0 h 940640"/>
              <a:gd name="connsiteX2" fmla="*/ 768134 w 1170655"/>
              <a:gd name="connsiteY2" fmla="*/ 88056 h 940640"/>
              <a:gd name="connsiteX3" fmla="*/ 1170655 w 1170655"/>
              <a:gd name="connsiteY3" fmla="*/ 415498 h 940640"/>
              <a:gd name="connsiteX4" fmla="*/ 884175 w 1170655"/>
              <a:gd name="connsiteY4" fmla="*/ 911630 h 940640"/>
              <a:gd name="connsiteX5" fmla="*/ 298878 w 1170655"/>
              <a:gd name="connsiteY5" fmla="*/ 940640 h 940640"/>
              <a:gd name="connsiteX6" fmla="*/ 0 w 1170655"/>
              <a:gd name="connsiteY6" fmla="*/ 406545 h 940640"/>
              <a:gd name="connsiteX0" fmla="*/ 0 w 1170655"/>
              <a:gd name="connsiteY0" fmla="*/ 406545 h 1028424"/>
              <a:gd name="connsiteX1" fmla="*/ 366471 w 1170655"/>
              <a:gd name="connsiteY1" fmla="*/ 0 h 1028424"/>
              <a:gd name="connsiteX2" fmla="*/ 768134 w 1170655"/>
              <a:gd name="connsiteY2" fmla="*/ 88056 h 1028424"/>
              <a:gd name="connsiteX3" fmla="*/ 1170655 w 1170655"/>
              <a:gd name="connsiteY3" fmla="*/ 415498 h 1028424"/>
              <a:gd name="connsiteX4" fmla="*/ 884175 w 1170655"/>
              <a:gd name="connsiteY4" fmla="*/ 911630 h 1028424"/>
              <a:gd name="connsiteX5" fmla="*/ 255474 w 1170655"/>
              <a:gd name="connsiteY5" fmla="*/ 1028424 h 1028424"/>
              <a:gd name="connsiteX6" fmla="*/ 0 w 1170655"/>
              <a:gd name="connsiteY6" fmla="*/ 406545 h 1028424"/>
              <a:gd name="connsiteX0" fmla="*/ 0 w 1281960"/>
              <a:gd name="connsiteY0" fmla="*/ 376721 h 1028424"/>
              <a:gd name="connsiteX1" fmla="*/ 477776 w 1281960"/>
              <a:gd name="connsiteY1" fmla="*/ 0 h 1028424"/>
              <a:gd name="connsiteX2" fmla="*/ 879439 w 1281960"/>
              <a:gd name="connsiteY2" fmla="*/ 88056 h 1028424"/>
              <a:gd name="connsiteX3" fmla="*/ 1281960 w 1281960"/>
              <a:gd name="connsiteY3" fmla="*/ 415498 h 1028424"/>
              <a:gd name="connsiteX4" fmla="*/ 995480 w 1281960"/>
              <a:gd name="connsiteY4" fmla="*/ 911630 h 1028424"/>
              <a:gd name="connsiteX5" fmla="*/ 366779 w 1281960"/>
              <a:gd name="connsiteY5" fmla="*/ 1028424 h 1028424"/>
              <a:gd name="connsiteX6" fmla="*/ 0 w 1281960"/>
              <a:gd name="connsiteY6" fmla="*/ 376721 h 102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960" h="1028424">
                <a:moveTo>
                  <a:pt x="0" y="376721"/>
                </a:moveTo>
                <a:lnTo>
                  <a:pt x="477776" y="0"/>
                </a:lnTo>
                <a:lnTo>
                  <a:pt x="879439" y="88056"/>
                </a:lnTo>
                <a:lnTo>
                  <a:pt x="1281960" y="415498"/>
                </a:lnTo>
                <a:lnTo>
                  <a:pt x="995480" y="911630"/>
                </a:lnTo>
                <a:lnTo>
                  <a:pt x="366779" y="1028424"/>
                </a:lnTo>
                <a:lnTo>
                  <a:pt x="0" y="376721"/>
                </a:lnTo>
                <a:close/>
              </a:path>
            </a:pathLst>
          </a:custGeom>
          <a:noFill/>
          <a:ln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63" name="Шестиугольник 160">
            <a:extLst>
              <a:ext uri="{FF2B5EF4-FFF2-40B4-BE49-F238E27FC236}">
                <a16:creationId xmlns:a16="http://schemas.microsoft.com/office/drawing/2014/main" xmlns="" id="{BFE3E32D-4E32-EF8D-83DB-B70C7B2C852E}"/>
              </a:ext>
            </a:extLst>
          </p:cNvPr>
          <p:cNvSpPr/>
          <p:nvPr/>
        </p:nvSpPr>
        <p:spPr>
          <a:xfrm rot="1800000">
            <a:off x="2803105" y="2886461"/>
            <a:ext cx="1763690" cy="1548720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  <a:gd name="connsiteX0" fmla="*/ 0 w 1646971"/>
              <a:gd name="connsiteY0" fmla="*/ 657734 h 1348087"/>
              <a:gd name="connsiteX1" fmla="*/ 571136 w 1646971"/>
              <a:gd name="connsiteY1" fmla="*/ 9285 h 1348087"/>
              <a:gd name="connsiteX2" fmla="*/ 1328844 w 1646971"/>
              <a:gd name="connsiteY2" fmla="*/ 0 h 1348087"/>
              <a:gd name="connsiteX3" fmla="*/ 1646971 w 1646971"/>
              <a:gd name="connsiteY3" fmla="*/ 660136 h 1348087"/>
              <a:gd name="connsiteX4" fmla="*/ 1321648 w 1646971"/>
              <a:gd name="connsiteY4" fmla="*/ 1294544 h 1348087"/>
              <a:gd name="connsiteX5" fmla="*/ 556291 w 1646971"/>
              <a:gd name="connsiteY5" fmla="*/ 1348087 h 1348087"/>
              <a:gd name="connsiteX6" fmla="*/ 0 w 1646971"/>
              <a:gd name="connsiteY6" fmla="*/ 657734 h 1348087"/>
              <a:gd name="connsiteX0" fmla="*/ 0 w 1646971"/>
              <a:gd name="connsiteY0" fmla="*/ 781738 h 1472091"/>
              <a:gd name="connsiteX1" fmla="*/ 494182 w 1646971"/>
              <a:gd name="connsiteY1" fmla="*/ 0 h 1472091"/>
              <a:gd name="connsiteX2" fmla="*/ 1328844 w 1646971"/>
              <a:gd name="connsiteY2" fmla="*/ 124004 h 1472091"/>
              <a:gd name="connsiteX3" fmla="*/ 1646971 w 1646971"/>
              <a:gd name="connsiteY3" fmla="*/ 784140 h 1472091"/>
              <a:gd name="connsiteX4" fmla="*/ 1321648 w 1646971"/>
              <a:gd name="connsiteY4" fmla="*/ 1418548 h 1472091"/>
              <a:gd name="connsiteX5" fmla="*/ 556291 w 1646971"/>
              <a:gd name="connsiteY5" fmla="*/ 1472091 h 1472091"/>
              <a:gd name="connsiteX6" fmla="*/ 0 w 1646971"/>
              <a:gd name="connsiteY6" fmla="*/ 781738 h 1472091"/>
              <a:gd name="connsiteX0" fmla="*/ 0 w 1646971"/>
              <a:gd name="connsiteY0" fmla="*/ 781738 h 1472091"/>
              <a:gd name="connsiteX1" fmla="*/ 494182 w 1646971"/>
              <a:gd name="connsiteY1" fmla="*/ 0 h 1472091"/>
              <a:gd name="connsiteX2" fmla="*/ 1247125 w 1646971"/>
              <a:gd name="connsiteY2" fmla="*/ 181638 h 1472091"/>
              <a:gd name="connsiteX3" fmla="*/ 1646971 w 1646971"/>
              <a:gd name="connsiteY3" fmla="*/ 784140 h 1472091"/>
              <a:gd name="connsiteX4" fmla="*/ 1321648 w 1646971"/>
              <a:gd name="connsiteY4" fmla="*/ 1418548 h 1472091"/>
              <a:gd name="connsiteX5" fmla="*/ 556291 w 1646971"/>
              <a:gd name="connsiteY5" fmla="*/ 1472091 h 1472091"/>
              <a:gd name="connsiteX6" fmla="*/ 0 w 1646971"/>
              <a:gd name="connsiteY6" fmla="*/ 781738 h 1472091"/>
              <a:gd name="connsiteX0" fmla="*/ 0 w 1763690"/>
              <a:gd name="connsiteY0" fmla="*/ 781738 h 1472091"/>
              <a:gd name="connsiteX1" fmla="*/ 494182 w 1763690"/>
              <a:gd name="connsiteY1" fmla="*/ 0 h 1472091"/>
              <a:gd name="connsiteX2" fmla="*/ 1247125 w 1763690"/>
              <a:gd name="connsiteY2" fmla="*/ 181638 h 1472091"/>
              <a:gd name="connsiteX3" fmla="*/ 1763690 w 1763690"/>
              <a:gd name="connsiteY3" fmla="*/ 769021 h 1472091"/>
              <a:gd name="connsiteX4" fmla="*/ 1321648 w 1763690"/>
              <a:gd name="connsiteY4" fmla="*/ 1418548 h 1472091"/>
              <a:gd name="connsiteX5" fmla="*/ 556291 w 1763690"/>
              <a:gd name="connsiteY5" fmla="*/ 1472091 h 1472091"/>
              <a:gd name="connsiteX6" fmla="*/ 0 w 1763690"/>
              <a:gd name="connsiteY6" fmla="*/ 781738 h 1472091"/>
              <a:gd name="connsiteX0" fmla="*/ 0 w 1763690"/>
              <a:gd name="connsiteY0" fmla="*/ 781738 h 1528315"/>
              <a:gd name="connsiteX1" fmla="*/ 494182 w 1763690"/>
              <a:gd name="connsiteY1" fmla="*/ 0 h 1528315"/>
              <a:gd name="connsiteX2" fmla="*/ 1247125 w 1763690"/>
              <a:gd name="connsiteY2" fmla="*/ 181638 h 1528315"/>
              <a:gd name="connsiteX3" fmla="*/ 1763690 w 1763690"/>
              <a:gd name="connsiteY3" fmla="*/ 769021 h 1528315"/>
              <a:gd name="connsiteX4" fmla="*/ 1385023 w 1763690"/>
              <a:gd name="connsiteY4" fmla="*/ 1528315 h 1528315"/>
              <a:gd name="connsiteX5" fmla="*/ 556291 w 1763690"/>
              <a:gd name="connsiteY5" fmla="*/ 1472091 h 1528315"/>
              <a:gd name="connsiteX6" fmla="*/ 0 w 1763690"/>
              <a:gd name="connsiteY6" fmla="*/ 781738 h 1528315"/>
              <a:gd name="connsiteX0" fmla="*/ 0 w 1763690"/>
              <a:gd name="connsiteY0" fmla="*/ 781738 h 1548720"/>
              <a:gd name="connsiteX1" fmla="*/ 494182 w 1763690"/>
              <a:gd name="connsiteY1" fmla="*/ 0 h 1548720"/>
              <a:gd name="connsiteX2" fmla="*/ 1247125 w 1763690"/>
              <a:gd name="connsiteY2" fmla="*/ 181638 h 1548720"/>
              <a:gd name="connsiteX3" fmla="*/ 1763690 w 1763690"/>
              <a:gd name="connsiteY3" fmla="*/ 769021 h 1548720"/>
              <a:gd name="connsiteX4" fmla="*/ 1385023 w 1763690"/>
              <a:gd name="connsiteY4" fmla="*/ 1528315 h 1548720"/>
              <a:gd name="connsiteX5" fmla="*/ 495994 w 1763690"/>
              <a:gd name="connsiteY5" fmla="*/ 1548720 h 1548720"/>
              <a:gd name="connsiteX6" fmla="*/ 0 w 1763690"/>
              <a:gd name="connsiteY6" fmla="*/ 781738 h 154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3690" h="1548720">
                <a:moveTo>
                  <a:pt x="0" y="781738"/>
                </a:moveTo>
                <a:lnTo>
                  <a:pt x="494182" y="0"/>
                </a:lnTo>
                <a:lnTo>
                  <a:pt x="1247125" y="181638"/>
                </a:lnTo>
                <a:lnTo>
                  <a:pt x="1763690" y="769021"/>
                </a:lnTo>
                <a:lnTo>
                  <a:pt x="1385023" y="1528315"/>
                </a:lnTo>
                <a:lnTo>
                  <a:pt x="495994" y="1548720"/>
                </a:lnTo>
                <a:lnTo>
                  <a:pt x="0" y="781738"/>
                </a:lnTo>
                <a:close/>
              </a:path>
            </a:pathLst>
          </a:custGeom>
          <a:noFill/>
          <a:ln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64" name="Шестиугольник 160">
            <a:extLst>
              <a:ext uri="{FF2B5EF4-FFF2-40B4-BE49-F238E27FC236}">
                <a16:creationId xmlns:a16="http://schemas.microsoft.com/office/drawing/2014/main" xmlns="" id="{3AA1733C-B95A-633A-E4C1-06FA94F51A7E}"/>
              </a:ext>
            </a:extLst>
          </p:cNvPr>
          <p:cNvSpPr/>
          <p:nvPr/>
        </p:nvSpPr>
        <p:spPr>
          <a:xfrm rot="1800000">
            <a:off x="2694902" y="2712735"/>
            <a:ext cx="2122455" cy="2016401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507400 w 1825527"/>
              <a:gd name="connsiteY2" fmla="*/ 341453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689309 w 1825527"/>
              <a:gd name="connsiteY2" fmla="*/ 23926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903316"/>
              <a:gd name="connsiteY0" fmla="*/ 997737 h 1689540"/>
              <a:gd name="connsiteX1" fmla="*/ 540553 w 1903316"/>
              <a:gd name="connsiteY1" fmla="*/ 0 h 1689540"/>
              <a:gd name="connsiteX2" fmla="*/ 1689309 w 1903316"/>
              <a:gd name="connsiteY2" fmla="*/ 23926 h 1689540"/>
              <a:gd name="connsiteX3" fmla="*/ 1903316 w 1903316"/>
              <a:gd name="connsiteY3" fmla="*/ 1009802 h 1689540"/>
              <a:gd name="connsiteX4" fmla="*/ 1500204 w 1903316"/>
              <a:gd name="connsiteY4" fmla="*/ 1635997 h 1689540"/>
              <a:gd name="connsiteX5" fmla="*/ 734847 w 1903316"/>
              <a:gd name="connsiteY5" fmla="*/ 1689540 h 1689540"/>
              <a:gd name="connsiteX6" fmla="*/ 0 w 1903316"/>
              <a:gd name="connsiteY6" fmla="*/ 997737 h 1689540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734847 w 1903316"/>
              <a:gd name="connsiteY5" fmla="*/ 1689540 h 1773344"/>
              <a:gd name="connsiteX6" fmla="*/ 0 w 1903316"/>
              <a:gd name="connsiteY6" fmla="*/ 997737 h 1773344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690229 w 1903316"/>
              <a:gd name="connsiteY5" fmla="*/ 1761784 h 1773344"/>
              <a:gd name="connsiteX6" fmla="*/ 0 w 1903316"/>
              <a:gd name="connsiteY6" fmla="*/ 997737 h 1773344"/>
              <a:gd name="connsiteX0" fmla="*/ 0 w 1822652"/>
              <a:gd name="connsiteY0" fmla="*/ 1010930 h 1773344"/>
              <a:gd name="connsiteX1" fmla="*/ 459889 w 1822652"/>
              <a:gd name="connsiteY1" fmla="*/ 0 h 1773344"/>
              <a:gd name="connsiteX2" fmla="*/ 1608645 w 1822652"/>
              <a:gd name="connsiteY2" fmla="*/ 23926 h 1773344"/>
              <a:gd name="connsiteX3" fmla="*/ 1822652 w 1822652"/>
              <a:gd name="connsiteY3" fmla="*/ 1009802 h 1773344"/>
              <a:gd name="connsiteX4" fmla="*/ 1492197 w 1822652"/>
              <a:gd name="connsiteY4" fmla="*/ 1773344 h 1773344"/>
              <a:gd name="connsiteX5" fmla="*/ 609565 w 1822652"/>
              <a:gd name="connsiteY5" fmla="*/ 1761784 h 1773344"/>
              <a:gd name="connsiteX6" fmla="*/ 0 w 1822652"/>
              <a:gd name="connsiteY6" fmla="*/ 1010930 h 1773344"/>
              <a:gd name="connsiteX0" fmla="*/ 0 w 1822652"/>
              <a:gd name="connsiteY0" fmla="*/ 1010930 h 1773344"/>
              <a:gd name="connsiteX1" fmla="*/ 459889 w 1822652"/>
              <a:gd name="connsiteY1" fmla="*/ 0 h 1773344"/>
              <a:gd name="connsiteX2" fmla="*/ 1534766 w 1822652"/>
              <a:gd name="connsiteY2" fmla="*/ 77033 h 1773344"/>
              <a:gd name="connsiteX3" fmla="*/ 1822652 w 1822652"/>
              <a:gd name="connsiteY3" fmla="*/ 1009802 h 1773344"/>
              <a:gd name="connsiteX4" fmla="*/ 1492197 w 1822652"/>
              <a:gd name="connsiteY4" fmla="*/ 1773344 h 1773344"/>
              <a:gd name="connsiteX5" fmla="*/ 609565 w 1822652"/>
              <a:gd name="connsiteY5" fmla="*/ 1761784 h 1773344"/>
              <a:gd name="connsiteX6" fmla="*/ 0 w 1822652"/>
              <a:gd name="connsiteY6" fmla="*/ 1010930 h 1773344"/>
              <a:gd name="connsiteX0" fmla="*/ 0 w 2122455"/>
              <a:gd name="connsiteY0" fmla="*/ 1010930 h 1773344"/>
              <a:gd name="connsiteX1" fmla="*/ 459889 w 2122455"/>
              <a:gd name="connsiteY1" fmla="*/ 0 h 1773344"/>
              <a:gd name="connsiteX2" fmla="*/ 1534766 w 2122455"/>
              <a:gd name="connsiteY2" fmla="*/ 77033 h 1773344"/>
              <a:gd name="connsiteX3" fmla="*/ 2122455 w 2122455"/>
              <a:gd name="connsiteY3" fmla="*/ 1003975 h 1773344"/>
              <a:gd name="connsiteX4" fmla="*/ 1492197 w 2122455"/>
              <a:gd name="connsiteY4" fmla="*/ 1773344 h 1773344"/>
              <a:gd name="connsiteX5" fmla="*/ 609565 w 2122455"/>
              <a:gd name="connsiteY5" fmla="*/ 1761784 h 1773344"/>
              <a:gd name="connsiteX6" fmla="*/ 0 w 2122455"/>
              <a:gd name="connsiteY6" fmla="*/ 1010930 h 1773344"/>
              <a:gd name="connsiteX0" fmla="*/ 0 w 2122455"/>
              <a:gd name="connsiteY0" fmla="*/ 1010930 h 2016401"/>
              <a:gd name="connsiteX1" fmla="*/ 459889 w 2122455"/>
              <a:gd name="connsiteY1" fmla="*/ 0 h 2016401"/>
              <a:gd name="connsiteX2" fmla="*/ 1534766 w 2122455"/>
              <a:gd name="connsiteY2" fmla="*/ 77033 h 2016401"/>
              <a:gd name="connsiteX3" fmla="*/ 2122455 w 2122455"/>
              <a:gd name="connsiteY3" fmla="*/ 1003975 h 2016401"/>
              <a:gd name="connsiteX4" fmla="*/ 1632526 w 2122455"/>
              <a:gd name="connsiteY4" fmla="*/ 2016401 h 2016401"/>
              <a:gd name="connsiteX5" fmla="*/ 609565 w 2122455"/>
              <a:gd name="connsiteY5" fmla="*/ 1761784 h 2016401"/>
              <a:gd name="connsiteX6" fmla="*/ 0 w 2122455"/>
              <a:gd name="connsiteY6" fmla="*/ 1010930 h 2016401"/>
              <a:gd name="connsiteX0" fmla="*/ 0 w 2122455"/>
              <a:gd name="connsiteY0" fmla="*/ 1010930 h 2016401"/>
              <a:gd name="connsiteX1" fmla="*/ 459889 w 2122455"/>
              <a:gd name="connsiteY1" fmla="*/ 0 h 2016401"/>
              <a:gd name="connsiteX2" fmla="*/ 1534766 w 2122455"/>
              <a:gd name="connsiteY2" fmla="*/ 77033 h 2016401"/>
              <a:gd name="connsiteX3" fmla="*/ 2122455 w 2122455"/>
              <a:gd name="connsiteY3" fmla="*/ 1003975 h 2016401"/>
              <a:gd name="connsiteX4" fmla="*/ 1632526 w 2122455"/>
              <a:gd name="connsiteY4" fmla="*/ 2016401 h 2016401"/>
              <a:gd name="connsiteX5" fmla="*/ 415090 w 2122455"/>
              <a:gd name="connsiteY5" fmla="*/ 1968151 h 2016401"/>
              <a:gd name="connsiteX6" fmla="*/ 0 w 2122455"/>
              <a:gd name="connsiteY6" fmla="*/ 1010930 h 2016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2455" h="2016401">
                <a:moveTo>
                  <a:pt x="0" y="1010930"/>
                </a:moveTo>
                <a:lnTo>
                  <a:pt x="459889" y="0"/>
                </a:lnTo>
                <a:lnTo>
                  <a:pt x="1534766" y="77033"/>
                </a:lnTo>
                <a:lnTo>
                  <a:pt x="2122455" y="1003975"/>
                </a:lnTo>
                <a:lnTo>
                  <a:pt x="1632526" y="2016401"/>
                </a:lnTo>
                <a:lnTo>
                  <a:pt x="415090" y="1968151"/>
                </a:lnTo>
                <a:lnTo>
                  <a:pt x="0" y="1010930"/>
                </a:lnTo>
                <a:close/>
              </a:path>
            </a:pathLst>
          </a:cu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27BD99-917B-7737-9E7F-7A8F57A2CA4C}"/>
              </a:ext>
            </a:extLst>
          </p:cNvPr>
          <p:cNvSpPr txBox="1"/>
          <p:nvPr/>
        </p:nvSpPr>
        <p:spPr>
          <a:xfrm>
            <a:off x="627015" y="550177"/>
            <a:ext cx="88273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ЗАТО СЕВЕРСК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708395" y="6617618"/>
            <a:ext cx="26118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ЗАТО СЕВЕРСК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9B2273-F015-4ADB-BFE1-01C5B8D6DB31}"/>
              </a:ext>
            </a:extLst>
          </p:cNvPr>
          <p:cNvSpPr txBox="1"/>
          <p:nvPr/>
        </p:nvSpPr>
        <p:spPr>
          <a:xfrm>
            <a:off x="4495045" y="297406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D447A9-F7BE-47CA-97E7-FCF982F36726}"/>
              </a:ext>
            </a:extLst>
          </p:cNvPr>
          <p:cNvSpPr txBox="1"/>
          <p:nvPr/>
        </p:nvSpPr>
        <p:spPr>
          <a:xfrm>
            <a:off x="4495045" y="297406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1E88198-9952-42E7-BEEB-45A1C82B3F81}"/>
              </a:ext>
            </a:extLst>
          </p:cNvPr>
          <p:cNvSpPr txBox="1"/>
          <p:nvPr/>
        </p:nvSpPr>
        <p:spPr>
          <a:xfrm>
            <a:off x="4495045" y="297406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8AE95A-10CF-407E-B889-E2A50EF89A84}"/>
              </a:ext>
            </a:extLst>
          </p:cNvPr>
          <p:cNvSpPr txBox="1"/>
          <p:nvPr/>
        </p:nvSpPr>
        <p:spPr>
          <a:xfrm>
            <a:off x="4495045" y="297406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8AA753A-5C0A-4357-BDD0-FCE117B7BD05}"/>
              </a:ext>
            </a:extLst>
          </p:cNvPr>
          <p:cNvSpPr txBox="1"/>
          <p:nvPr/>
        </p:nvSpPr>
        <p:spPr>
          <a:xfrm>
            <a:off x="4495045" y="2974063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/>
          </a:p>
        </p:txBody>
      </p:sp>
    </p:spTree>
    <p:extLst>
      <p:ext uri="{BB962C8B-B14F-4D97-AF65-F5344CB8AC3E}">
        <p14:creationId xmlns:p14="http://schemas.microsoft.com/office/powerpoint/2010/main" val="39401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xmlns="" id="{2B56E9F4-E4FE-07B5-1673-7C188D637F75}"/>
              </a:ext>
            </a:extLst>
          </p:cNvPr>
          <p:cNvSpPr/>
          <p:nvPr/>
        </p:nvSpPr>
        <p:spPr>
          <a:xfrm>
            <a:off x="6127374" y="3918431"/>
            <a:ext cx="2831931" cy="2403787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E843EC5-B93D-014D-3D45-983FBD45BCAE}"/>
              </a:ext>
            </a:extLst>
          </p:cNvPr>
          <p:cNvSpPr txBox="1"/>
          <p:nvPr/>
        </p:nvSpPr>
        <p:spPr>
          <a:xfrm>
            <a:off x="6552751" y="4797297"/>
            <a:ext cx="212079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безработные граждане*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xmlns="" id="{4C7367CC-2C8F-E4DC-E8B8-3D16B5436723}"/>
              </a:ext>
            </a:extLst>
          </p:cNvPr>
          <p:cNvSpPr/>
          <p:nvPr/>
        </p:nvSpPr>
        <p:spPr>
          <a:xfrm>
            <a:off x="634039" y="4365898"/>
            <a:ext cx="4906066" cy="1928168"/>
          </a:xfrm>
          <a:prstGeom prst="roundRect">
            <a:avLst>
              <a:gd name="adj" fmla="val 1231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9CA13AC4-7435-DEEE-4605-E265104DD5A0}"/>
              </a:ext>
            </a:extLst>
          </p:cNvPr>
          <p:cNvSpPr/>
          <p:nvPr/>
        </p:nvSpPr>
        <p:spPr>
          <a:xfrm>
            <a:off x="634041" y="3918431"/>
            <a:ext cx="4906066" cy="829218"/>
          </a:xfrm>
          <a:prstGeom prst="roundRect">
            <a:avLst>
              <a:gd name="adj" fmla="val 3062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3A2C6274-4B9B-F40B-8680-725F6BB96DFB}"/>
              </a:ext>
            </a:extLst>
          </p:cNvPr>
          <p:cNvSpPr/>
          <p:nvPr/>
        </p:nvSpPr>
        <p:spPr>
          <a:xfrm>
            <a:off x="6127375" y="1072853"/>
            <a:ext cx="2851958" cy="2659665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875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88543F39-1862-225F-676D-5EA9ED5042F5}"/>
              </a:ext>
            </a:extLst>
          </p:cNvPr>
          <p:cNvSpPr/>
          <p:nvPr/>
        </p:nvSpPr>
        <p:spPr>
          <a:xfrm>
            <a:off x="627017" y="1072854"/>
            <a:ext cx="4913132" cy="2659665"/>
          </a:xfrm>
          <a:prstGeom prst="roundRect">
            <a:avLst>
              <a:gd name="adj" fmla="val 1220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7D06431-2278-115D-A93F-C4A505FF50CB}"/>
              </a:ext>
            </a:extLst>
          </p:cNvPr>
          <p:cNvSpPr txBox="1"/>
          <p:nvPr/>
        </p:nvSpPr>
        <p:spPr>
          <a:xfrm>
            <a:off x="845525" y="1316882"/>
            <a:ext cx="446988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ОТРАСЛЯМ В 2024 ГОДУ, руб.</a:t>
            </a: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28A48725-C2BB-5FD4-9E15-191D57854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719304"/>
              </p:ext>
            </p:extLst>
          </p:nvPr>
        </p:nvGraphicFramePr>
        <p:xfrm>
          <a:off x="716876" y="1847890"/>
          <a:ext cx="4823229" cy="1772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Таблица 44">
            <a:extLst>
              <a:ext uri="{FF2B5EF4-FFF2-40B4-BE49-F238E27FC236}">
                <a16:creationId xmlns:a16="http://schemas.microsoft.com/office/drawing/2014/main" xmlns="" id="{01D18615-3BD4-9047-32C3-3CA2012B6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463588"/>
              </p:ext>
            </p:extLst>
          </p:nvPr>
        </p:nvGraphicFramePr>
        <p:xfrm>
          <a:off x="627016" y="3918431"/>
          <a:ext cx="4913132" cy="2301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053">
                  <a:extLst>
                    <a:ext uri="{9D8B030D-6E8A-4147-A177-3AD203B41FA5}">
                      <a16:colId xmlns:a16="http://schemas.microsoft.com/office/drawing/2014/main" xmlns="" val="3318199641"/>
                    </a:ext>
                  </a:extLst>
                </a:gridCol>
                <a:gridCol w="544513">
                  <a:extLst>
                    <a:ext uri="{9D8B030D-6E8A-4147-A177-3AD203B41FA5}">
                      <a16:colId xmlns:a16="http://schemas.microsoft.com/office/drawing/2014/main" xmlns="" val="1343176932"/>
                    </a:ext>
                  </a:extLst>
                </a:gridCol>
                <a:gridCol w="1228283">
                  <a:extLst>
                    <a:ext uri="{9D8B030D-6E8A-4147-A177-3AD203B41FA5}">
                      <a16:colId xmlns:a16="http://schemas.microsoft.com/office/drawing/2014/main" xmlns="" val="2111604541"/>
                    </a:ext>
                  </a:extLst>
                </a:gridCol>
                <a:gridCol w="1228283">
                  <a:extLst>
                    <a:ext uri="{9D8B030D-6E8A-4147-A177-3AD203B41FA5}">
                      <a16:colId xmlns:a16="http://schemas.microsoft.com/office/drawing/2014/main" xmlns="" val="2298273598"/>
                    </a:ext>
                  </a:extLst>
                </a:gridCol>
              </a:tblGrid>
              <a:tr h="395170">
                <a:tc>
                  <a:txBody>
                    <a:bodyPr/>
                    <a:lstStyle/>
                    <a:p>
                      <a:pPr algn="ctr"/>
                      <a:r>
                        <a:rPr lang="x-none" sz="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</a:t>
                      </a:r>
                      <a:r>
                        <a:rPr lang="ru-RU" sz="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x-none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x-none" sz="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x-none" sz="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68852991"/>
                  </a:ext>
                </a:extLst>
              </a:tr>
              <a:tr h="476661">
                <a:tc rowSpan="2">
                  <a:txBody>
                    <a:bodyPr/>
                    <a:lstStyle/>
                    <a:p>
                      <a:r>
                        <a:rPr lang="ru-RU" sz="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x-none" sz="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реднемесячная заработная плата одного работающего         по полному кругу предприятий</a:t>
                      </a: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57 688</a:t>
                      </a:r>
                      <a:endParaRPr lang="x-none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67 195</a:t>
                      </a:r>
                      <a:endParaRPr lang="x-none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5506270"/>
                  </a:ext>
                </a:extLst>
              </a:tr>
              <a:tr h="4766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x-none" sz="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,3</a:t>
                      </a:r>
                      <a:r>
                        <a:rPr lang="en-US" sz="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x-none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116,5</a:t>
                      </a:r>
                      <a:endParaRPr lang="x-none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7235586"/>
                  </a:ext>
                </a:extLst>
              </a:tr>
              <a:tr h="476661">
                <a:tc>
                  <a:txBody>
                    <a:bodyPr/>
                    <a:lstStyle/>
                    <a:p>
                      <a:r>
                        <a:rPr lang="ru-RU" sz="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реальная</a:t>
                      </a:r>
                      <a:r>
                        <a:rPr lang="x-none" sz="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заработная плата </a:t>
                      </a: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107,9</a:t>
                      </a:r>
                      <a:endParaRPr lang="x-none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107,4</a:t>
                      </a:r>
                      <a:endParaRPr lang="x-none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0292117"/>
                  </a:ext>
                </a:extLst>
              </a:tr>
              <a:tr h="4766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реальная</a:t>
                      </a:r>
                      <a:r>
                        <a:rPr lang="x-none" sz="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заработная плата </a:t>
                      </a:r>
                    </a:p>
                    <a:p>
                      <a:r>
                        <a:rPr lang="x-none" sz="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Томской области</a:t>
                      </a:r>
                      <a:endParaRPr lang="x-none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107,9</a:t>
                      </a:r>
                      <a:endParaRPr lang="x-none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121,6</a:t>
                      </a:r>
                      <a:endParaRPr lang="x-none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65497627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02ED880-7F9C-7522-6A34-8939D1C06451}"/>
              </a:ext>
            </a:extLst>
          </p:cNvPr>
          <p:cNvSpPr txBox="1"/>
          <p:nvPr/>
        </p:nvSpPr>
        <p:spPr>
          <a:xfrm>
            <a:off x="716876" y="6322218"/>
            <a:ext cx="503945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&lt;*&gt; 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 роста указан в процентах к предыдущему году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423ED422-DF9E-9D1D-A2F9-831F081A251F}"/>
              </a:ext>
            </a:extLst>
          </p:cNvPr>
          <p:cNvSpPr txBox="1"/>
          <p:nvPr/>
        </p:nvSpPr>
        <p:spPr>
          <a:xfrm>
            <a:off x="6532342" y="1649211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0,47%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EBF4CEF-8376-EA30-4646-371E66EC9A7B}"/>
              </a:ext>
            </a:extLst>
          </p:cNvPr>
          <p:cNvSpPr txBox="1"/>
          <p:nvPr/>
        </p:nvSpPr>
        <p:spPr>
          <a:xfrm>
            <a:off x="6542923" y="2134963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регистрируемая безработица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Отменить подписку со сплошной заливкой">
            <a:extLst>
              <a:ext uri="{FF2B5EF4-FFF2-40B4-BE49-F238E27FC236}">
                <a16:creationId xmlns:a16="http://schemas.microsoft.com/office/drawing/2014/main" xmlns="" id="{96BAE458-C0B9-5E94-E09C-84ADC4827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429320" y="1282837"/>
            <a:ext cx="360000" cy="360000"/>
          </a:xfrm>
          <a:prstGeom prst="rect">
            <a:avLst/>
          </a:prstGeom>
        </p:spPr>
      </p:pic>
      <p:pic>
        <p:nvPicPr>
          <p:cNvPr id="73" name="Рисунок 72" descr="Уменьшить со сплошной заливкой">
            <a:extLst>
              <a:ext uri="{FF2B5EF4-FFF2-40B4-BE49-F238E27FC236}">
                <a16:creationId xmlns:a16="http://schemas.microsoft.com/office/drawing/2014/main" xmlns="" id="{F7DE0371-C049-15C0-FB63-F322CF1A11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388632" y="3985062"/>
            <a:ext cx="471988" cy="471988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22792DB-D6F2-13EE-AD40-3281D52F5D03}"/>
              </a:ext>
            </a:extLst>
          </p:cNvPr>
          <p:cNvSpPr txBox="1"/>
          <p:nvPr/>
        </p:nvSpPr>
        <p:spPr>
          <a:xfrm>
            <a:off x="6532342" y="4274127"/>
            <a:ext cx="6791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272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D265CD84-16A0-1463-24A7-04BB3B4AC8B8}"/>
              </a:ext>
            </a:extLst>
          </p:cNvPr>
          <p:cNvSpPr txBox="1"/>
          <p:nvPr/>
        </p:nvSpPr>
        <p:spPr>
          <a:xfrm>
            <a:off x="7080584" y="4419513"/>
            <a:ext cx="50298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C1F7855C-3C0A-4AA7-EFF7-C1E794F9135E}"/>
              </a:ext>
            </a:extLst>
          </p:cNvPr>
          <p:cNvSpPr txBox="1"/>
          <p:nvPr/>
        </p:nvSpPr>
        <p:spPr>
          <a:xfrm>
            <a:off x="6237731" y="6377047"/>
            <a:ext cx="255158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&lt;*&gt; 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Нетрудоустроенные граждане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D2CD61-52B2-2F21-B305-8346B1FF7764}"/>
              </a:ext>
            </a:extLst>
          </p:cNvPr>
          <p:cNvSpPr txBox="1"/>
          <p:nvPr/>
        </p:nvSpPr>
        <p:spPr>
          <a:xfrm>
            <a:off x="6377584" y="6081736"/>
            <a:ext cx="241197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ЗАТО Северск</a:t>
            </a:r>
          </a:p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01.01.2025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7D2CD61-52B2-2F21-B305-8346B1FF7764}"/>
              </a:ext>
            </a:extLst>
          </p:cNvPr>
          <p:cNvSpPr txBox="1"/>
          <p:nvPr/>
        </p:nvSpPr>
        <p:spPr>
          <a:xfrm>
            <a:off x="6443497" y="3227614"/>
            <a:ext cx="18396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ЗАТО Северск</a:t>
            </a:r>
          </a:p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01.01.2025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627017" y="6617619"/>
            <a:ext cx="269323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ЗАТО СЕВЕРСК</a:t>
            </a:r>
          </a:p>
        </p:txBody>
      </p:sp>
    </p:spTree>
    <p:extLst>
      <p:ext uri="{BB962C8B-B14F-4D97-AF65-F5344CB8AC3E}">
        <p14:creationId xmlns:p14="http://schemas.microsoft.com/office/powerpoint/2010/main" val="1173103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Рисунок 126" descr="Золотые слитки со сплошной заливкой">
            <a:extLst>
              <a:ext uri="{FF2B5EF4-FFF2-40B4-BE49-F238E27FC236}">
                <a16:creationId xmlns:a16="http://schemas.microsoft.com/office/drawing/2014/main" xmlns="" id="{A7927950-A61A-0659-A375-9FF5BC9F8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70188" y="2787234"/>
            <a:ext cx="360000" cy="360000"/>
          </a:xfrm>
          <a:prstGeom prst="rect">
            <a:avLst/>
          </a:prstGeom>
        </p:spPr>
      </p:pic>
      <p:pic>
        <p:nvPicPr>
          <p:cNvPr id="131" name="Рисунок 130" descr="Холмы со сплошной заливкой">
            <a:extLst>
              <a:ext uri="{FF2B5EF4-FFF2-40B4-BE49-F238E27FC236}">
                <a16:creationId xmlns:a16="http://schemas.microsoft.com/office/drawing/2014/main" xmlns="" id="{50B1F77A-2D91-C5DF-2A6E-FCA200EB9E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430878" y="2748060"/>
            <a:ext cx="360000" cy="360000"/>
          </a:xfrm>
          <a:prstGeom prst="rect">
            <a:avLst/>
          </a:prstGeom>
        </p:spPr>
      </p:pic>
      <p:pic>
        <p:nvPicPr>
          <p:cNvPr id="101" name="Рисунок 100" descr="Сельское хозяйство со сплошной заливкой">
            <a:extLst>
              <a:ext uri="{FF2B5EF4-FFF2-40B4-BE49-F238E27FC236}">
                <a16:creationId xmlns:a16="http://schemas.microsoft.com/office/drawing/2014/main" xmlns="" id="{208E3681-9B4F-4B33-A212-E62D0B4EF4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890206" y="5318246"/>
            <a:ext cx="360000" cy="360000"/>
          </a:xfrm>
          <a:prstGeom prst="rect">
            <a:avLst/>
          </a:prstGeom>
        </p:spPr>
      </p:pic>
      <p:pic>
        <p:nvPicPr>
          <p:cNvPr id="95" name="Рисунок 94" descr="Лиственное дерево со сплошной заливкой">
            <a:extLst>
              <a:ext uri="{FF2B5EF4-FFF2-40B4-BE49-F238E27FC236}">
                <a16:creationId xmlns:a16="http://schemas.microsoft.com/office/drawing/2014/main" xmlns="" id="{F9992745-1C9E-A958-FDFD-5BE2BADB7D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56599" y="5764069"/>
            <a:ext cx="360000" cy="360000"/>
          </a:xfrm>
          <a:prstGeom prst="rect">
            <a:avLst/>
          </a:prstGeom>
        </p:spPr>
      </p:pic>
      <p:pic>
        <p:nvPicPr>
          <p:cNvPr id="97" name="Рисунок 96" descr="Елка со сплошной заливкой">
            <a:extLst>
              <a:ext uri="{FF2B5EF4-FFF2-40B4-BE49-F238E27FC236}">
                <a16:creationId xmlns:a16="http://schemas.microsoft.com/office/drawing/2014/main" xmlns="" id="{DADC01F5-858C-9B08-635B-475B0B4967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56599" y="5318246"/>
            <a:ext cx="360000" cy="360000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27DC45EC-6B72-FC57-F6E6-430D336317AA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6C471008-A80D-1F1B-BC66-2067DA06313A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КЛИМАТ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F7E90DD8-F625-774B-4916-57BEE3A50CB4}"/>
              </a:ext>
            </a:extLst>
          </p:cNvPr>
          <p:cNvSpPr/>
          <p:nvPr/>
        </p:nvSpPr>
        <p:spPr>
          <a:xfrm>
            <a:off x="62701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2F259C10-BB78-48DB-70DD-10B33B701093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ЛЕСА И ПОЧВЫ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5" y="163628"/>
            <a:ext cx="1077378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601F0F1B-D35B-D76C-54E6-EAC417466077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МЕСТОРОЖДЕНИЯ И ПРОЯВЛЕНИЯ</a:t>
            </a: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xmlns="" id="{AE91EFE9-B67B-0E7F-6272-816E1137AE9A}"/>
              </a:ext>
            </a:extLst>
          </p:cNvPr>
          <p:cNvSpPr/>
          <p:nvPr/>
        </p:nvSpPr>
        <p:spPr>
          <a:xfrm>
            <a:off x="5286115" y="4824775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38997C38-2D25-2F3C-467D-A9A159CF5BA9}"/>
              </a:ext>
            </a:extLst>
          </p:cNvPr>
          <p:cNvSpPr/>
          <p:nvPr/>
        </p:nvSpPr>
        <p:spPr>
          <a:xfrm>
            <a:off x="5286115" y="3931822"/>
            <a:ext cx="4497839" cy="773822"/>
          </a:xfrm>
          <a:prstGeom prst="roundRect">
            <a:avLst>
              <a:gd name="adj" fmla="val 2520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ЗЕМЛИ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C4A423-2228-521E-E06B-9B389FC0E335}"/>
              </a:ext>
            </a:extLst>
          </p:cNvPr>
          <p:cNvSpPr txBox="1"/>
          <p:nvPr/>
        </p:nvSpPr>
        <p:spPr>
          <a:xfrm>
            <a:off x="836421" y="2424918"/>
            <a:ext cx="34749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континентальный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0282E4-2CCC-CE9A-16F7-CC2F77DF86AD}"/>
              </a:ext>
            </a:extLst>
          </p:cNvPr>
          <p:cNvSpPr txBox="1"/>
          <p:nvPr/>
        </p:nvSpPr>
        <p:spPr>
          <a:xfrm>
            <a:off x="1201369" y="2758783"/>
            <a:ext cx="204785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температура: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январе - 30 ℃, в июле + 26℃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A94ACB4A-9A05-F909-1488-4F131CC71B1A}"/>
              </a:ext>
            </a:extLst>
          </p:cNvPr>
          <p:cNvSpPr txBox="1"/>
          <p:nvPr/>
        </p:nvSpPr>
        <p:spPr>
          <a:xfrm>
            <a:off x="1201369" y="3214845"/>
            <a:ext cx="163257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среднем по году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дней в месяц идёт дождь</a:t>
            </a:r>
          </a:p>
        </p:txBody>
      </p:sp>
      <p:pic>
        <p:nvPicPr>
          <p:cNvPr id="80" name="Рисунок 79" descr="Термометр со сплошной заливкой">
            <a:extLst>
              <a:ext uri="{FF2B5EF4-FFF2-40B4-BE49-F238E27FC236}">
                <a16:creationId xmlns:a16="http://schemas.microsoft.com/office/drawing/2014/main" xmlns="" id="{03905552-1267-3947-ED33-DA92CDF30F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70576" y="2748060"/>
            <a:ext cx="360000" cy="360000"/>
          </a:xfrm>
          <a:prstGeom prst="rect">
            <a:avLst/>
          </a:prstGeom>
        </p:spPr>
      </p:pic>
      <p:pic>
        <p:nvPicPr>
          <p:cNvPr id="84" name="Рисунок 83" descr="Дождь со сплошной заливкой">
            <a:extLst>
              <a:ext uri="{FF2B5EF4-FFF2-40B4-BE49-F238E27FC236}">
                <a16:creationId xmlns:a16="http://schemas.microsoft.com/office/drawing/2014/main" xmlns="" id="{870DB04A-3422-E267-D9B9-AF7EB3B4945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70576" y="3218061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C30F9616-4CA9-8FB9-426A-440D5B09B098}"/>
              </a:ext>
            </a:extLst>
          </p:cNvPr>
          <p:cNvSpPr txBox="1"/>
          <p:nvPr/>
        </p:nvSpPr>
        <p:spPr>
          <a:xfrm>
            <a:off x="822443" y="4979979"/>
            <a:ext cx="36119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учтенных городских лесов 8,8 тыс. га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запас насаждений 1,4 млн м3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E1B2EC90-8DAE-0957-5D26-BE6AB5E7E7C7}"/>
              </a:ext>
            </a:extLst>
          </p:cNvPr>
          <p:cNvSpPr txBox="1"/>
          <p:nvPr/>
        </p:nvSpPr>
        <p:spPr>
          <a:xfrm>
            <a:off x="1187392" y="5339692"/>
            <a:ext cx="144039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хвойные породы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41,2 % площади лесничества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A782E053-2F93-9792-F207-53B43CF12C51}"/>
              </a:ext>
            </a:extLst>
          </p:cNvPr>
          <p:cNvSpPr txBox="1"/>
          <p:nvPr/>
        </p:nvSpPr>
        <p:spPr>
          <a:xfrm>
            <a:off x="1187392" y="5816180"/>
            <a:ext cx="15824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мягколиственные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породы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51 %</a:t>
            </a:r>
            <a:r>
              <a:rPr lang="en-US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площади лесничества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9BFF0E25-DFAE-46E7-0CAB-F8151F107F4C}"/>
              </a:ext>
            </a:extLst>
          </p:cNvPr>
          <p:cNvSpPr txBox="1"/>
          <p:nvPr/>
        </p:nvSpPr>
        <p:spPr>
          <a:xfrm>
            <a:off x="3320999" y="5339692"/>
            <a:ext cx="153199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почвы</a:t>
            </a:r>
            <a:endParaRPr lang="en-US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3DE3B28B-9C2A-C4FD-BC1D-17B55EA166BC}"/>
              </a:ext>
            </a:extLst>
          </p:cNvPr>
          <p:cNvSpPr txBox="1"/>
          <p:nvPr/>
        </p:nvSpPr>
        <p:spPr>
          <a:xfrm>
            <a:off x="3320999" y="5568097"/>
            <a:ext cx="177590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20"/>
              </a:lnSpc>
            </a:pPr>
            <a:r>
              <a:rPr lang="ru-RU" sz="6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преобладают дерново-слабоподзолистые песчаные и супесчаные почвы                           </a:t>
            </a:r>
            <a:r>
              <a:rPr lang="ru-RU" sz="6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подходят для лесопосадки и выращивания картофеля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7ED753C6-79DF-D592-0C83-B15E5284834C}"/>
              </a:ext>
            </a:extLst>
          </p:cNvPr>
          <p:cNvSpPr txBox="1"/>
          <p:nvPr/>
        </p:nvSpPr>
        <p:spPr>
          <a:xfrm>
            <a:off x="5495521" y="2428126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тыс. м3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9ED43C5D-0262-F43E-BACE-84B5F5D53598}"/>
              </a:ext>
            </a:extLst>
          </p:cNvPr>
          <p:cNvSpPr txBox="1"/>
          <p:nvPr/>
        </p:nvSpPr>
        <p:spPr>
          <a:xfrm>
            <a:off x="5860469" y="2758783"/>
            <a:ext cx="15176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запасов строительных песков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57350817-E0E1-F8FA-9710-5BB6612E517F}"/>
              </a:ext>
            </a:extLst>
          </p:cNvPr>
          <p:cNvSpPr txBox="1"/>
          <p:nvPr/>
        </p:nvSpPr>
        <p:spPr>
          <a:xfrm>
            <a:off x="7999932" y="2758783"/>
            <a:ext cx="18189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 формовочных песков и торфа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3B81FAEA-1548-B5F4-06CC-079A55CF6E19}"/>
              </a:ext>
            </a:extLst>
          </p:cNvPr>
          <p:cNvSpPr txBox="1"/>
          <p:nvPr/>
        </p:nvSpPr>
        <p:spPr>
          <a:xfrm>
            <a:off x="5481544" y="4979979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48,5 тыс. га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394B33CE-DA6F-7903-8552-2F4E10758830}"/>
              </a:ext>
            </a:extLst>
          </p:cNvPr>
          <p:cNvSpPr txBox="1"/>
          <p:nvPr/>
        </p:nvSpPr>
        <p:spPr>
          <a:xfrm>
            <a:off x="5846493" y="5339692"/>
            <a:ext cx="15316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водного фонда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497 га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F2232438-0B4C-EE5D-F317-B1A618F94DAC}"/>
              </a:ext>
            </a:extLst>
          </p:cNvPr>
          <p:cNvSpPr txBox="1"/>
          <p:nvPr/>
        </p:nvSpPr>
        <p:spPr>
          <a:xfrm>
            <a:off x="5846493" y="5816180"/>
            <a:ext cx="176914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промышленности, энергетики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6,39 тыс. га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22D72C5B-E6A0-1041-A71A-27D5324B5B6E}"/>
              </a:ext>
            </a:extLst>
          </p:cNvPr>
          <p:cNvSpPr txBox="1"/>
          <p:nvPr/>
        </p:nvSpPr>
        <p:spPr>
          <a:xfrm>
            <a:off x="5923985" y="3069889"/>
            <a:ext cx="180138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6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пески используются в строительстве</a:t>
            </a:r>
            <a:endParaRPr lang="en-US" sz="6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AF200D8A-4754-0B34-A609-EBD815F68BCD}"/>
              </a:ext>
            </a:extLst>
          </p:cNvPr>
          <p:cNvSpPr txBox="1"/>
          <p:nvPr/>
        </p:nvSpPr>
        <p:spPr>
          <a:xfrm>
            <a:off x="8017469" y="3114667"/>
            <a:ext cx="180138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6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торф используются в качестве удобрения, топлива и сырья</a:t>
            </a:r>
            <a:endParaRPr lang="en-US" sz="6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" name="Рисунок 132" descr="Производство со сплошной заливкой">
            <a:extLst>
              <a:ext uri="{FF2B5EF4-FFF2-40B4-BE49-F238E27FC236}">
                <a16:creationId xmlns:a16="http://schemas.microsoft.com/office/drawing/2014/main" xmlns="" id="{B1E22031-B859-A4F3-7118-A7C6CB50C7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402397" y="5786221"/>
            <a:ext cx="360000" cy="360000"/>
          </a:xfrm>
          <a:prstGeom prst="rect">
            <a:avLst/>
          </a:prstGeom>
        </p:spPr>
      </p:pic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xmlns="" id="{CF61200C-1B4F-94A8-B2A9-63CB92B95149}"/>
              </a:ext>
            </a:extLst>
          </p:cNvPr>
          <p:cNvSpPr/>
          <p:nvPr/>
        </p:nvSpPr>
        <p:spPr>
          <a:xfrm>
            <a:off x="5297771" y="2265996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4" name="Рисунок 43" descr="Венера со сплошной заливкой">
            <a:extLst>
              <a:ext uri="{FF2B5EF4-FFF2-40B4-BE49-F238E27FC236}">
                <a16:creationId xmlns:a16="http://schemas.microsoft.com/office/drawing/2014/main" xmlns="" id="{846AF99A-C1F0-AAD3-E60D-626813917E2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5429948" y="5290864"/>
            <a:ext cx="360000" cy="360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627014" y="6617619"/>
            <a:ext cx="269323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ЗАТО СЕВЕРСК</a:t>
            </a:r>
          </a:p>
        </p:txBody>
      </p:sp>
    </p:spTree>
    <p:extLst>
      <p:ext uri="{BB962C8B-B14F-4D97-AF65-F5344CB8AC3E}">
        <p14:creationId xmlns:p14="http://schemas.microsoft.com/office/powerpoint/2010/main" val="3216202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Скругленный прямоугольник 248">
            <a:extLst>
              <a:ext uri="{FF2B5EF4-FFF2-40B4-BE49-F238E27FC236}">
                <a16:creationId xmlns:a16="http://schemas.microsoft.com/office/drawing/2014/main" xmlns="" id="{A4503707-C842-55D2-8184-C2281EB1EB33}"/>
              </a:ext>
            </a:extLst>
          </p:cNvPr>
          <p:cNvSpPr/>
          <p:nvPr/>
        </p:nvSpPr>
        <p:spPr>
          <a:xfrm>
            <a:off x="7598612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xmlns="" id="{C88591C5-A285-4ADE-F36B-04A9A72B35E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КУЛЬТУРА И ИСКУССТВО</a:t>
            </a:r>
            <a:endParaRPr lang="x-none" dirty="0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xmlns="" id="{6007C2EF-68BA-8F8F-ACC3-1F355859E295}"/>
              </a:ext>
            </a:extLst>
          </p:cNvPr>
          <p:cNvSpPr txBox="1"/>
          <p:nvPr/>
        </p:nvSpPr>
        <p:spPr>
          <a:xfrm>
            <a:off x="7798492" y="2528250"/>
            <a:ext cx="7773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театра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xmlns="" id="{5C27278C-6818-C17F-D51C-27DC77A4DF73}"/>
              </a:ext>
            </a:extLst>
          </p:cNvPr>
          <p:cNvSpPr txBox="1"/>
          <p:nvPr/>
        </p:nvSpPr>
        <p:spPr>
          <a:xfrm>
            <a:off x="7834003" y="4467048"/>
            <a:ext cx="72407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xmlns="" id="{FD6CFA95-6D40-CD7C-1A91-86822FB92694}"/>
              </a:ext>
            </a:extLst>
          </p:cNvPr>
          <p:cNvSpPr txBox="1"/>
          <p:nvPr/>
        </p:nvSpPr>
        <p:spPr>
          <a:xfrm>
            <a:off x="7798492" y="3834999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2735" y="163628"/>
            <a:ext cx="181566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BFEBFB40-7B6B-80BC-E2A0-D704509DB297}"/>
              </a:ext>
            </a:extLst>
          </p:cNvPr>
          <p:cNvSpPr/>
          <p:nvPr/>
        </p:nvSpPr>
        <p:spPr>
          <a:xfrm>
            <a:off x="579094" y="2269713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D65F193D-8DB6-299A-5C0F-01B3FC0F7ECB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ОБРАЗОВАНИЕ</a:t>
            </a:r>
          </a:p>
        </p:txBody>
      </p:sp>
      <p:pic>
        <p:nvPicPr>
          <p:cNvPr id="38" name="Рисунок 37" descr="Квадратная академическая шапочка со сплошной заливкой">
            <a:extLst>
              <a:ext uri="{FF2B5EF4-FFF2-40B4-BE49-F238E27FC236}">
                <a16:creationId xmlns:a16="http://schemas.microsoft.com/office/drawing/2014/main" xmlns="" id="{FFA05D91-7D65-3FD5-3A8C-B8DBE3F1C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45015" y="1462881"/>
            <a:ext cx="360000" cy="360000"/>
          </a:xfrm>
          <a:prstGeom prst="rect">
            <a:avLst/>
          </a:prstGeom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BDF2D16B-1BE3-EA25-8DF1-54012BAE852A}"/>
              </a:ext>
            </a:extLst>
          </p:cNvPr>
          <p:cNvCxnSpPr>
            <a:cxnSpLocks/>
          </p:cNvCxnSpPr>
          <p:nvPr/>
        </p:nvCxnSpPr>
        <p:spPr>
          <a:xfrm>
            <a:off x="1720735" y="2439744"/>
            <a:ext cx="0" cy="3698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FED3015-490E-945C-F94C-90A898212B48}"/>
              </a:ext>
            </a:extLst>
          </p:cNvPr>
          <p:cNvSpPr txBox="1"/>
          <p:nvPr/>
        </p:nvSpPr>
        <p:spPr>
          <a:xfrm>
            <a:off x="826896" y="252825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5F6319A-7A33-F378-AD5B-7BCE76E1CF7E}"/>
              </a:ext>
            </a:extLst>
          </p:cNvPr>
          <p:cNvSpPr txBox="1"/>
          <p:nvPr/>
        </p:nvSpPr>
        <p:spPr>
          <a:xfrm>
            <a:off x="826896" y="2873681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образования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FB77D628-B652-7E49-A387-AC3F97ACBE6E}"/>
              </a:ext>
            </a:extLst>
          </p:cNvPr>
          <p:cNvSpPr txBox="1"/>
          <p:nvPr/>
        </p:nvSpPr>
        <p:spPr>
          <a:xfrm>
            <a:off x="1828506" y="269021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4 376</a:t>
            </a:r>
            <a:r>
              <a:rPr lang="ru-RU" sz="11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12926F69-40C7-3974-087F-9781F99C6E13}"/>
              </a:ext>
            </a:extLst>
          </p:cNvPr>
          <p:cNvSpPr txBox="1"/>
          <p:nvPr/>
        </p:nvSpPr>
        <p:spPr>
          <a:xfrm>
            <a:off x="826896" y="5518079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B225F85E-9845-220A-B6E0-8F517F2F3582}"/>
              </a:ext>
            </a:extLst>
          </p:cNvPr>
          <p:cNvSpPr txBox="1"/>
          <p:nvPr/>
        </p:nvSpPr>
        <p:spPr>
          <a:xfrm>
            <a:off x="826896" y="5863510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высшего образования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3240BB4F-916F-9A16-B053-540E8BA0C6C3}"/>
              </a:ext>
            </a:extLst>
          </p:cNvPr>
          <p:cNvSpPr txBox="1"/>
          <p:nvPr/>
        </p:nvSpPr>
        <p:spPr>
          <a:xfrm>
            <a:off x="1809692" y="570620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481</a:t>
            </a:r>
            <a:r>
              <a:rPr lang="ru-RU" sz="11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690BC0E0-A47B-7C34-B2FA-E073E5D93F69}"/>
              </a:ext>
            </a:extLst>
          </p:cNvPr>
          <p:cNvSpPr txBox="1"/>
          <p:nvPr/>
        </p:nvSpPr>
        <p:spPr>
          <a:xfrm>
            <a:off x="826896" y="4770621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xmlns="" id="{8B3D4C90-9F8B-ADB3-6F43-32DD9FCCC0A1}"/>
              </a:ext>
            </a:extLst>
          </p:cNvPr>
          <p:cNvSpPr txBox="1"/>
          <p:nvPr/>
        </p:nvSpPr>
        <p:spPr>
          <a:xfrm>
            <a:off x="826896" y="5116052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проф.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8289096E-232E-07AD-8087-A4968491C029}"/>
              </a:ext>
            </a:extLst>
          </p:cNvPr>
          <p:cNvSpPr txBox="1"/>
          <p:nvPr/>
        </p:nvSpPr>
        <p:spPr>
          <a:xfrm>
            <a:off x="1828506" y="4930863"/>
            <a:ext cx="85631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1 118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7C3018D4-B80B-2244-D89D-F98700861577}"/>
              </a:ext>
            </a:extLst>
          </p:cNvPr>
          <p:cNvSpPr txBox="1"/>
          <p:nvPr/>
        </p:nvSpPr>
        <p:spPr>
          <a:xfrm>
            <a:off x="826896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B77467BC-9E22-FA87-0DA9-CDD84E703B74}"/>
              </a:ext>
            </a:extLst>
          </p:cNvPr>
          <p:cNvSpPr txBox="1"/>
          <p:nvPr/>
        </p:nvSpPr>
        <p:spPr>
          <a:xfrm>
            <a:off x="826896" y="4368595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школьного образования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FF68BA2A-B11B-A3F3-C41C-C13ACA8D4225}"/>
              </a:ext>
            </a:extLst>
          </p:cNvPr>
          <p:cNvSpPr txBox="1"/>
          <p:nvPr/>
        </p:nvSpPr>
        <p:spPr>
          <a:xfrm>
            <a:off x="1828506" y="4139708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11 998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EC0830FF-A822-D57F-D63D-53A3866C0864}"/>
              </a:ext>
            </a:extLst>
          </p:cNvPr>
          <p:cNvSpPr txBox="1"/>
          <p:nvPr/>
        </p:nvSpPr>
        <p:spPr>
          <a:xfrm>
            <a:off x="826896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3D8AC28B-1761-234B-F3DD-AC6E74CECC4C}"/>
              </a:ext>
            </a:extLst>
          </p:cNvPr>
          <p:cNvSpPr txBox="1"/>
          <p:nvPr/>
        </p:nvSpPr>
        <p:spPr>
          <a:xfrm>
            <a:off x="826896" y="3621138"/>
            <a:ext cx="95776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доп.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58D00896-22B3-FE36-7949-817B0AFC70FE}"/>
              </a:ext>
            </a:extLst>
          </p:cNvPr>
          <p:cNvSpPr txBox="1"/>
          <p:nvPr/>
        </p:nvSpPr>
        <p:spPr>
          <a:xfrm>
            <a:off x="1831088" y="3420708"/>
            <a:ext cx="893839" cy="315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4 989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:a16="http://schemas.microsoft.com/office/drawing/2014/main" xmlns="" id="{015033BA-BEB5-3488-3407-C2E590FFA5D9}"/>
              </a:ext>
            </a:extLst>
          </p:cNvPr>
          <p:cNvSpPr/>
          <p:nvPr/>
        </p:nvSpPr>
        <p:spPr>
          <a:xfrm>
            <a:off x="2954593" y="2269714"/>
            <a:ext cx="2196000" cy="4077820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xmlns="" id="{F630E29E-4C57-8581-5AD9-D1B81A96CB3A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ЗДРАВОХРАНЕНИЕ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61D43FCF-407D-2AD7-EC25-AC6EB4BF6BF0}"/>
              </a:ext>
            </a:extLst>
          </p:cNvPr>
          <p:cNvSpPr txBox="1"/>
          <p:nvPr/>
        </p:nvSpPr>
        <p:spPr>
          <a:xfrm>
            <a:off x="3128522" y="3628993"/>
            <a:ext cx="143528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714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стационарных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коек</a:t>
            </a:r>
          </a:p>
        </p:txBody>
      </p:sp>
      <p:pic>
        <p:nvPicPr>
          <p:cNvPr id="210" name="Рисунок 209" descr="Больница со сплошной заливкой">
            <a:extLst>
              <a:ext uri="{FF2B5EF4-FFF2-40B4-BE49-F238E27FC236}">
                <a16:creationId xmlns:a16="http://schemas.microsoft.com/office/drawing/2014/main" xmlns="" id="{D598D17E-8B89-4579-B8F4-45F84F356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872592" y="1462093"/>
            <a:ext cx="360000" cy="360000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5151CFA0-40D0-3C38-D789-043E220BC223}"/>
              </a:ext>
            </a:extLst>
          </p:cNvPr>
          <p:cNvSpPr txBox="1"/>
          <p:nvPr/>
        </p:nvSpPr>
        <p:spPr>
          <a:xfrm>
            <a:off x="3128522" y="5230871"/>
            <a:ext cx="128475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Перинатальный центр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333EE292-1A91-AA33-C08E-2950E0E02A61}"/>
              </a:ext>
            </a:extLst>
          </p:cNvPr>
          <p:cNvSpPr txBox="1"/>
          <p:nvPr/>
        </p:nvSpPr>
        <p:spPr>
          <a:xfrm>
            <a:off x="3158878" y="4361939"/>
            <a:ext cx="19433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амбулаторно-поликлинических отделений 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xmlns="" id="{CBA971FD-D4A6-8177-6CB5-D1248DEDE809}"/>
              </a:ext>
            </a:extLst>
          </p:cNvPr>
          <p:cNvSpPr txBox="1"/>
          <p:nvPr/>
        </p:nvSpPr>
        <p:spPr>
          <a:xfrm>
            <a:off x="3128522" y="2501084"/>
            <a:ext cx="151988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стационарных</a:t>
            </a:r>
            <a:r>
              <a:rPr lang="ru-RU" sz="1100" b="1" spc="-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структурных подразделений СКБ ФГБУ </a:t>
            </a:r>
            <a:r>
              <a:rPr lang="ru-RU" sz="1100" b="1" spc="-2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СибФНКЦ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ФМБА России</a:t>
            </a:r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:a16="http://schemas.microsoft.com/office/drawing/2014/main" xmlns="" id="{020D1684-D52C-C2EC-5298-DD660550B672}"/>
              </a:ext>
            </a:extLst>
          </p:cNvPr>
          <p:cNvSpPr/>
          <p:nvPr/>
        </p:nvSpPr>
        <p:spPr>
          <a:xfrm>
            <a:off x="5276603" y="2274322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xmlns="" id="{70CF21A7-ECCA-575E-B550-FE0CE411467E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СПОРТ</a:t>
            </a:r>
            <a:endParaRPr lang="x-none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xmlns="" id="{8AAF981A-A158-7FA2-DCCE-482787BE82A1}"/>
              </a:ext>
            </a:extLst>
          </p:cNvPr>
          <p:cNvSpPr txBox="1"/>
          <p:nvPr/>
        </p:nvSpPr>
        <p:spPr>
          <a:xfrm>
            <a:off x="5476483" y="2532858"/>
            <a:ext cx="89383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спортивных школ</a:t>
            </a:r>
          </a:p>
        </p:txBody>
      </p:sp>
      <p:pic>
        <p:nvPicPr>
          <p:cNvPr id="274" name="Рисунок 273" descr="Футбольный мяч со сплошной заливкой">
            <a:extLst>
              <a:ext uri="{FF2B5EF4-FFF2-40B4-BE49-F238E27FC236}">
                <a16:creationId xmlns:a16="http://schemas.microsoft.com/office/drawing/2014/main" xmlns="" id="{4F199496-B661-D254-DD27-BB53D9A49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190322" y="1462881"/>
            <a:ext cx="360000" cy="360000"/>
          </a:xfrm>
          <a:prstGeom prst="rect">
            <a:avLst/>
          </a:prstGeom>
        </p:spPr>
      </p:pic>
      <p:pic>
        <p:nvPicPr>
          <p:cNvPr id="276" name="Рисунок 275" descr="Мольберт со сплошной заливкой">
            <a:extLst>
              <a:ext uri="{FF2B5EF4-FFF2-40B4-BE49-F238E27FC236}">
                <a16:creationId xmlns:a16="http://schemas.microsoft.com/office/drawing/2014/main" xmlns="" id="{B52A2E31-72C8-3565-419D-42E3EC486F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512331" y="1462881"/>
            <a:ext cx="360000" cy="36000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xmlns="" id="{B38CFC4B-4571-DF22-142C-09FDD201865C}"/>
              </a:ext>
            </a:extLst>
          </p:cNvPr>
          <p:cNvSpPr txBox="1"/>
          <p:nvPr/>
        </p:nvSpPr>
        <p:spPr>
          <a:xfrm>
            <a:off x="5449849" y="3213563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спортзала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xmlns="" id="{40BFAEC2-21A1-E0CF-DC35-664D8408F090}"/>
              </a:ext>
            </a:extLst>
          </p:cNvPr>
          <p:cNvSpPr txBox="1"/>
          <p:nvPr/>
        </p:nvSpPr>
        <p:spPr>
          <a:xfrm>
            <a:off x="5467603" y="378346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бассейнов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xmlns="" id="{E9931E13-1699-746E-1C30-75E37FBCB28F}"/>
              </a:ext>
            </a:extLst>
          </p:cNvPr>
          <p:cNvSpPr txBox="1"/>
          <p:nvPr/>
        </p:nvSpPr>
        <p:spPr>
          <a:xfrm>
            <a:off x="5449847" y="4336459"/>
            <a:ext cx="106636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плоскостных спортивных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сооружений</a:t>
            </a: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BDF2D16B-1BE3-EA25-8DF1-54012BAE852A}"/>
              </a:ext>
            </a:extLst>
          </p:cNvPr>
          <p:cNvCxnSpPr>
            <a:cxnSpLocks/>
          </p:cNvCxnSpPr>
          <p:nvPr/>
        </p:nvCxnSpPr>
        <p:spPr>
          <a:xfrm>
            <a:off x="6374114" y="2396835"/>
            <a:ext cx="8931" cy="273445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B77D628-B652-7E49-A387-AC3F97ACBE6E}"/>
              </a:ext>
            </a:extLst>
          </p:cNvPr>
          <p:cNvSpPr txBox="1"/>
          <p:nvPr/>
        </p:nvSpPr>
        <p:spPr>
          <a:xfrm>
            <a:off x="6480904" y="2564520"/>
            <a:ext cx="893839" cy="310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5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4 386 </a:t>
            </a:r>
            <a:r>
              <a:rPr lang="ru-RU" sz="14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0BFAEC2-21A1-E0CF-DC35-664D8408F090}"/>
              </a:ext>
            </a:extLst>
          </p:cNvPr>
          <p:cNvSpPr txBox="1"/>
          <p:nvPr/>
        </p:nvSpPr>
        <p:spPr>
          <a:xfrm>
            <a:off x="5495715" y="5143231"/>
            <a:ext cx="139335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крытый хоккейный каток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40BFAEC2-21A1-E0CF-DC35-664D8408F090}"/>
              </a:ext>
            </a:extLst>
          </p:cNvPr>
          <p:cNvSpPr txBox="1"/>
          <p:nvPr/>
        </p:nvSpPr>
        <p:spPr>
          <a:xfrm>
            <a:off x="5504594" y="5791300"/>
            <a:ext cx="130457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</a:p>
          <a:p>
            <a:pPr>
              <a:lnSpc>
                <a:spcPts val="1220"/>
              </a:lnSpc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лыжные базы</a:t>
            </a:r>
            <a:endParaRPr lang="ru-RU" sz="9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FB77D628-B652-7E49-A387-AC3F97ACBE6E}"/>
              </a:ext>
            </a:extLst>
          </p:cNvPr>
          <p:cNvSpPr txBox="1"/>
          <p:nvPr/>
        </p:nvSpPr>
        <p:spPr>
          <a:xfrm>
            <a:off x="6474486" y="3203769"/>
            <a:ext cx="893839" cy="162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16 436 </a:t>
            </a:r>
            <a:r>
              <a:rPr lang="ru-RU" sz="14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="1" baseline="3000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FB77D628-B652-7E49-A387-AC3F97ACBE6E}"/>
              </a:ext>
            </a:extLst>
          </p:cNvPr>
          <p:cNvSpPr txBox="1"/>
          <p:nvPr/>
        </p:nvSpPr>
        <p:spPr>
          <a:xfrm>
            <a:off x="6467088" y="3773419"/>
            <a:ext cx="893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1 478 </a:t>
            </a:r>
            <a:r>
              <a:rPr lang="ru-RU" sz="14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="1" baseline="3000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FB77D628-B652-7E49-A387-AC3F97ACBE6E}"/>
              </a:ext>
            </a:extLst>
          </p:cNvPr>
          <p:cNvSpPr txBox="1"/>
          <p:nvPr/>
        </p:nvSpPr>
        <p:spPr>
          <a:xfrm>
            <a:off x="6413472" y="4325314"/>
            <a:ext cx="10348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120 690 </a:t>
            </a:r>
            <a:r>
              <a:rPr lang="ru-RU" sz="14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="1" baseline="3000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C27278C-6818-C17F-D51C-27DC77A4DF73}"/>
              </a:ext>
            </a:extLst>
          </p:cNvPr>
          <p:cNvSpPr txBox="1"/>
          <p:nvPr/>
        </p:nvSpPr>
        <p:spPr>
          <a:xfrm>
            <a:off x="7826605" y="5063331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зоопарк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5C27278C-6818-C17F-D51C-27DC77A4DF73}"/>
              </a:ext>
            </a:extLst>
          </p:cNvPr>
          <p:cNvSpPr txBox="1"/>
          <p:nvPr/>
        </p:nvSpPr>
        <p:spPr>
          <a:xfrm>
            <a:off x="7807369" y="3117642"/>
            <a:ext cx="89383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</a:p>
          <a:p>
            <a:pPr>
              <a:lnSpc>
                <a:spcPts val="1220"/>
              </a:lnSpc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 культуры</a:t>
            </a:r>
            <a:endParaRPr lang="ru-RU" sz="9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xmlns="" id="{BDF2D16B-1BE3-EA25-8DF1-54012BAE852A}"/>
              </a:ext>
            </a:extLst>
          </p:cNvPr>
          <p:cNvCxnSpPr>
            <a:cxnSpLocks/>
          </p:cNvCxnSpPr>
          <p:nvPr/>
        </p:nvCxnSpPr>
        <p:spPr>
          <a:xfrm>
            <a:off x="8700063" y="2387958"/>
            <a:ext cx="0" cy="3698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FB77D628-B652-7E49-A387-AC3F97ACBE6E}"/>
              </a:ext>
            </a:extLst>
          </p:cNvPr>
          <p:cNvSpPr txBox="1"/>
          <p:nvPr/>
        </p:nvSpPr>
        <p:spPr>
          <a:xfrm>
            <a:off x="8871458" y="248467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145,0</a:t>
            </a:r>
            <a:endParaRPr lang="en-US" sz="1600" b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err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тыс.чел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900" b="1" spc="-2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5F6319A-7A33-F378-AD5B-7BCE76E1CF7E}"/>
              </a:ext>
            </a:extLst>
          </p:cNvPr>
          <p:cNvSpPr txBox="1"/>
          <p:nvPr/>
        </p:nvSpPr>
        <p:spPr>
          <a:xfrm>
            <a:off x="8871545" y="2804139"/>
            <a:ext cx="733991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посещений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FB77D628-B652-7E49-A387-AC3F97ACBE6E}"/>
              </a:ext>
            </a:extLst>
          </p:cNvPr>
          <p:cNvSpPr txBox="1"/>
          <p:nvPr/>
        </p:nvSpPr>
        <p:spPr>
          <a:xfrm>
            <a:off x="8872937" y="3098716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110,0</a:t>
            </a:r>
            <a:endParaRPr lang="en-US" sz="1600" b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err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тыс.чел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900" b="1" spc="-2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FB77D628-B652-7E49-A387-AC3F97ACBE6E}"/>
              </a:ext>
            </a:extLst>
          </p:cNvPr>
          <p:cNvSpPr txBox="1"/>
          <p:nvPr/>
        </p:nvSpPr>
        <p:spPr>
          <a:xfrm>
            <a:off x="8874417" y="3801532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469,2</a:t>
            </a:r>
            <a:endParaRPr lang="en-US" sz="1600" b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err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тыс.чел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900" b="1" spc="-2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FB77D628-B652-7E49-A387-AC3F97ACBE6E}"/>
              </a:ext>
            </a:extLst>
          </p:cNvPr>
          <p:cNvSpPr txBox="1"/>
          <p:nvPr/>
        </p:nvSpPr>
        <p:spPr>
          <a:xfrm>
            <a:off x="8865539" y="4431846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130,0</a:t>
            </a:r>
            <a:endParaRPr lang="en-US" sz="1600" b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err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тыс.чел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900" b="1" spc="-2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65F6319A-7A33-F378-AD5B-7BCE76E1CF7E}"/>
              </a:ext>
            </a:extLst>
          </p:cNvPr>
          <p:cNvSpPr txBox="1"/>
          <p:nvPr/>
        </p:nvSpPr>
        <p:spPr>
          <a:xfrm>
            <a:off x="8873024" y="3435934"/>
            <a:ext cx="733991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посещений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65F6319A-7A33-F378-AD5B-7BCE76E1CF7E}"/>
              </a:ext>
            </a:extLst>
          </p:cNvPr>
          <p:cNvSpPr txBox="1"/>
          <p:nvPr/>
        </p:nvSpPr>
        <p:spPr>
          <a:xfrm>
            <a:off x="8873024" y="4119514"/>
            <a:ext cx="733991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посещений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65F6319A-7A33-F378-AD5B-7BCE76E1CF7E}"/>
              </a:ext>
            </a:extLst>
          </p:cNvPr>
          <p:cNvSpPr txBox="1"/>
          <p:nvPr/>
        </p:nvSpPr>
        <p:spPr>
          <a:xfrm>
            <a:off x="8864147" y="4749828"/>
            <a:ext cx="733991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посещений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FB77D628-B652-7E49-A387-AC3F97ACBE6E}"/>
              </a:ext>
            </a:extLst>
          </p:cNvPr>
          <p:cNvSpPr txBox="1"/>
          <p:nvPr/>
        </p:nvSpPr>
        <p:spPr>
          <a:xfrm>
            <a:off x="8840385" y="50370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56,2</a:t>
            </a:r>
            <a:endParaRPr lang="en-US" sz="1600" b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err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тыс.чел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900" b="1" spc="-2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65F6319A-7A33-F378-AD5B-7BCE76E1CF7E}"/>
              </a:ext>
            </a:extLst>
          </p:cNvPr>
          <p:cNvSpPr txBox="1"/>
          <p:nvPr/>
        </p:nvSpPr>
        <p:spPr>
          <a:xfrm>
            <a:off x="8847871" y="5346112"/>
            <a:ext cx="733991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посещений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C27278C-6818-C17F-D51C-27DC77A4DF73}"/>
              </a:ext>
            </a:extLst>
          </p:cNvPr>
          <p:cNvSpPr txBox="1"/>
          <p:nvPr/>
        </p:nvSpPr>
        <p:spPr>
          <a:xfrm>
            <a:off x="7828085" y="571288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ДШИ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FB77D628-B652-7E49-A387-AC3F97ACBE6E}"/>
              </a:ext>
            </a:extLst>
          </p:cNvPr>
          <p:cNvSpPr txBox="1"/>
          <p:nvPr/>
        </p:nvSpPr>
        <p:spPr>
          <a:xfrm>
            <a:off x="8841864" y="5677678"/>
            <a:ext cx="893839" cy="315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3,3</a:t>
            </a:r>
          </a:p>
          <a:p>
            <a:pPr>
              <a:lnSpc>
                <a:spcPts val="1220"/>
              </a:lnSpc>
            </a:pPr>
            <a:r>
              <a:rPr lang="ru-RU" sz="1100" b="1" spc="-20" dirty="0" err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тыс.чел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900" b="1" spc="-2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5F6319A-7A33-F378-AD5B-7BCE76E1CF7E}"/>
              </a:ext>
            </a:extLst>
          </p:cNvPr>
          <p:cNvSpPr txBox="1"/>
          <p:nvPr/>
        </p:nvSpPr>
        <p:spPr>
          <a:xfrm>
            <a:off x="8849350" y="5995661"/>
            <a:ext cx="733991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622735" y="6617618"/>
            <a:ext cx="269751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ЗАТО СЕВЕРСК</a:t>
            </a:r>
          </a:p>
        </p:txBody>
      </p:sp>
    </p:spTree>
    <p:extLst>
      <p:ext uri="{BB962C8B-B14F-4D97-AF65-F5344CB8AC3E}">
        <p14:creationId xmlns:p14="http://schemas.microsoft.com/office/powerpoint/2010/main" val="205930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xmlns="" id="{965B5596-9886-1EDD-8689-79E3A0147044}"/>
              </a:ext>
            </a:extLst>
          </p:cNvPr>
          <p:cNvSpPr/>
          <p:nvPr/>
        </p:nvSpPr>
        <p:spPr>
          <a:xfrm>
            <a:off x="627016" y="1401546"/>
            <a:ext cx="6056289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8" name="Скругленный прямоугольник 167">
            <a:extLst>
              <a:ext uri="{FF2B5EF4-FFF2-40B4-BE49-F238E27FC236}">
                <a16:creationId xmlns:a16="http://schemas.microsoft.com/office/drawing/2014/main" xmlns="" id="{406DE531-59AB-987E-57EA-AF99FD6084E2}"/>
              </a:ext>
            </a:extLst>
          </p:cNvPr>
          <p:cNvSpPr/>
          <p:nvPr/>
        </p:nvSpPr>
        <p:spPr>
          <a:xfrm>
            <a:off x="750639" y="1525351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73" name="Скругленный прямоугольник 172">
            <a:extLst>
              <a:ext uri="{FF2B5EF4-FFF2-40B4-BE49-F238E27FC236}">
                <a16:creationId xmlns:a16="http://schemas.microsoft.com/office/drawing/2014/main" xmlns="" id="{EB7D65FA-C463-3087-D7E8-6B8E7319F8D2}"/>
              </a:ext>
            </a:extLst>
          </p:cNvPr>
          <p:cNvSpPr/>
          <p:nvPr/>
        </p:nvSpPr>
        <p:spPr>
          <a:xfrm>
            <a:off x="3722882" y="1525351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1" name="Скругленный прямоугольник 190">
            <a:extLst>
              <a:ext uri="{FF2B5EF4-FFF2-40B4-BE49-F238E27FC236}">
                <a16:creationId xmlns:a16="http://schemas.microsoft.com/office/drawing/2014/main" xmlns="" id="{3DAEEDE2-CD4E-EEAA-1E55-446D41A95687}"/>
              </a:ext>
            </a:extLst>
          </p:cNvPr>
          <p:cNvSpPr/>
          <p:nvPr/>
        </p:nvSpPr>
        <p:spPr>
          <a:xfrm>
            <a:off x="750638" y="4714888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2" name="Скругленный прямоугольник 191">
            <a:extLst>
              <a:ext uri="{FF2B5EF4-FFF2-40B4-BE49-F238E27FC236}">
                <a16:creationId xmlns:a16="http://schemas.microsoft.com/office/drawing/2014/main" xmlns="" id="{08E356B1-B150-5CBC-DA11-99103B9B0653}"/>
              </a:ext>
            </a:extLst>
          </p:cNvPr>
          <p:cNvSpPr/>
          <p:nvPr/>
        </p:nvSpPr>
        <p:spPr>
          <a:xfrm>
            <a:off x="3722881" y="4714888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:a16="http://schemas.microsoft.com/office/drawing/2014/main" xmlns="" id="{EA0DAF6A-ED29-E9EF-CDF0-F42C5E4B92F5}"/>
              </a:ext>
            </a:extLst>
          </p:cNvPr>
          <p:cNvSpPr/>
          <p:nvPr/>
        </p:nvSpPr>
        <p:spPr>
          <a:xfrm>
            <a:off x="750638" y="3120117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8" name="Скругленный прямоугольник 197">
            <a:extLst>
              <a:ext uri="{FF2B5EF4-FFF2-40B4-BE49-F238E27FC236}">
                <a16:creationId xmlns:a16="http://schemas.microsoft.com/office/drawing/2014/main" xmlns="" id="{8D370FB6-20C6-B96E-C580-63F3005FCF57}"/>
              </a:ext>
            </a:extLst>
          </p:cNvPr>
          <p:cNvSpPr/>
          <p:nvPr/>
        </p:nvSpPr>
        <p:spPr>
          <a:xfrm>
            <a:off x="3722881" y="3120117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pic>
        <p:nvPicPr>
          <p:cNvPr id="261" name="Рисунок 260">
            <a:extLst>
              <a:ext uri="{FF2B5EF4-FFF2-40B4-BE49-F238E27FC236}">
                <a16:creationId xmlns:a16="http://schemas.microsoft.com/office/drawing/2014/main" xmlns="" id="{2E2EF1B2-4C16-F93B-4EA0-941CFCC79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41" y="1629192"/>
            <a:ext cx="1799522" cy="1257523"/>
          </a:xfrm>
          <a:custGeom>
            <a:avLst/>
            <a:gdLst>
              <a:gd name="connsiteX0" fmla="*/ 208645 w 1799522"/>
              <a:gd name="connsiteY0" fmla="*/ 0 h 1465201"/>
              <a:gd name="connsiteX1" fmla="*/ 1799522 w 1799522"/>
              <a:gd name="connsiteY1" fmla="*/ 0 h 1465201"/>
              <a:gd name="connsiteX2" fmla="*/ 1799522 w 1799522"/>
              <a:gd name="connsiteY2" fmla="*/ 1465201 h 1465201"/>
              <a:gd name="connsiteX3" fmla="*/ 208645 w 1799522"/>
              <a:gd name="connsiteY3" fmla="*/ 1465201 h 1465201"/>
              <a:gd name="connsiteX4" fmla="*/ 0 w 1799522"/>
              <a:gd name="connsiteY4" fmla="*/ 1256556 h 1465201"/>
              <a:gd name="connsiteX5" fmla="*/ 0 w 1799522"/>
              <a:gd name="connsiteY5" fmla="*/ 208645 h 1465201"/>
              <a:gd name="connsiteX6" fmla="*/ 208645 w 1799522"/>
              <a:gd name="connsiteY6" fmla="*/ 0 h 146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9522" h="1465201">
                <a:moveTo>
                  <a:pt x="208645" y="0"/>
                </a:moveTo>
                <a:lnTo>
                  <a:pt x="1799522" y="0"/>
                </a:lnTo>
                <a:lnTo>
                  <a:pt x="1799522" y="1465201"/>
                </a:lnTo>
                <a:lnTo>
                  <a:pt x="208645" y="1465201"/>
                </a:lnTo>
                <a:cubicBezTo>
                  <a:pt x="93414" y="1465201"/>
                  <a:pt x="0" y="1371787"/>
                  <a:pt x="0" y="1256556"/>
                </a:cubicBezTo>
                <a:lnTo>
                  <a:pt x="0" y="208645"/>
                </a:lnTo>
                <a:cubicBezTo>
                  <a:pt x="0" y="93414"/>
                  <a:pt x="93414" y="0"/>
                  <a:pt x="208645" y="0"/>
                </a:cubicBezTo>
                <a:close/>
              </a:path>
            </a:pathLst>
          </a:custGeom>
        </p:spPr>
      </p:pic>
      <p:pic>
        <p:nvPicPr>
          <p:cNvPr id="262" name="Рисунок 261">
            <a:extLst>
              <a:ext uri="{FF2B5EF4-FFF2-40B4-BE49-F238E27FC236}">
                <a16:creationId xmlns:a16="http://schemas.microsoft.com/office/drawing/2014/main" xmlns="" id="{664B4D96-E795-F836-F55B-8ACA2E900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355" y="1669002"/>
            <a:ext cx="1780800" cy="1207362"/>
          </a:xfrm>
          <a:custGeom>
            <a:avLst/>
            <a:gdLst>
              <a:gd name="connsiteX0" fmla="*/ 208645 w 1799522"/>
              <a:gd name="connsiteY0" fmla="*/ 0 h 1452094"/>
              <a:gd name="connsiteX1" fmla="*/ 1799522 w 1799522"/>
              <a:gd name="connsiteY1" fmla="*/ 0 h 1452094"/>
              <a:gd name="connsiteX2" fmla="*/ 1799522 w 1799522"/>
              <a:gd name="connsiteY2" fmla="*/ 1452094 h 1452094"/>
              <a:gd name="connsiteX3" fmla="*/ 138029 w 1799522"/>
              <a:gd name="connsiteY3" fmla="*/ 1452094 h 1452094"/>
              <a:gd name="connsiteX4" fmla="*/ 127431 w 1799522"/>
              <a:gd name="connsiteY4" fmla="*/ 1448804 h 1452094"/>
              <a:gd name="connsiteX5" fmla="*/ 0 w 1799522"/>
              <a:gd name="connsiteY5" fmla="*/ 1256556 h 1452094"/>
              <a:gd name="connsiteX6" fmla="*/ 0 w 1799522"/>
              <a:gd name="connsiteY6" fmla="*/ 208645 h 1452094"/>
              <a:gd name="connsiteX7" fmla="*/ 208645 w 1799522"/>
              <a:gd name="connsiteY7" fmla="*/ 0 h 1452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9522" h="1452094">
                <a:moveTo>
                  <a:pt x="208645" y="0"/>
                </a:moveTo>
                <a:lnTo>
                  <a:pt x="1799522" y="0"/>
                </a:lnTo>
                <a:lnTo>
                  <a:pt x="1799522" y="1452094"/>
                </a:lnTo>
                <a:lnTo>
                  <a:pt x="138029" y="1452094"/>
                </a:lnTo>
                <a:lnTo>
                  <a:pt x="127431" y="1448804"/>
                </a:lnTo>
                <a:cubicBezTo>
                  <a:pt x="52545" y="1417130"/>
                  <a:pt x="0" y="1342979"/>
                  <a:pt x="0" y="1256556"/>
                </a:cubicBezTo>
                <a:lnTo>
                  <a:pt x="0" y="208645"/>
                </a:lnTo>
                <a:cubicBezTo>
                  <a:pt x="0" y="93414"/>
                  <a:pt x="93414" y="0"/>
                  <a:pt x="208645" y="0"/>
                </a:cubicBezTo>
                <a:close/>
              </a:path>
            </a:pathLst>
          </a:custGeom>
        </p:spPr>
      </p:pic>
      <p:pic>
        <p:nvPicPr>
          <p:cNvPr id="263" name="Рисунок 262">
            <a:extLst>
              <a:ext uri="{FF2B5EF4-FFF2-40B4-BE49-F238E27FC236}">
                <a16:creationId xmlns:a16="http://schemas.microsoft.com/office/drawing/2014/main" xmlns="" id="{8E5C323A-7955-C023-DF85-5C05D281F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7" y="3195961"/>
            <a:ext cx="1642368" cy="1295646"/>
          </a:xfrm>
          <a:custGeom>
            <a:avLst/>
            <a:gdLst>
              <a:gd name="connsiteX0" fmla="*/ 208645 w 1799522"/>
              <a:gd name="connsiteY0" fmla="*/ 0 h 1465201"/>
              <a:gd name="connsiteX1" fmla="*/ 1799522 w 1799522"/>
              <a:gd name="connsiteY1" fmla="*/ 0 h 1465201"/>
              <a:gd name="connsiteX2" fmla="*/ 1799522 w 1799522"/>
              <a:gd name="connsiteY2" fmla="*/ 1465201 h 1465201"/>
              <a:gd name="connsiteX3" fmla="*/ 208645 w 1799522"/>
              <a:gd name="connsiteY3" fmla="*/ 1465201 h 1465201"/>
              <a:gd name="connsiteX4" fmla="*/ 0 w 1799522"/>
              <a:gd name="connsiteY4" fmla="*/ 1256556 h 1465201"/>
              <a:gd name="connsiteX5" fmla="*/ 0 w 1799522"/>
              <a:gd name="connsiteY5" fmla="*/ 208645 h 1465201"/>
              <a:gd name="connsiteX6" fmla="*/ 208645 w 1799522"/>
              <a:gd name="connsiteY6" fmla="*/ 0 h 146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9522" h="1465201">
                <a:moveTo>
                  <a:pt x="208645" y="0"/>
                </a:moveTo>
                <a:lnTo>
                  <a:pt x="1799522" y="0"/>
                </a:lnTo>
                <a:lnTo>
                  <a:pt x="1799522" y="1465201"/>
                </a:lnTo>
                <a:lnTo>
                  <a:pt x="208645" y="1465201"/>
                </a:lnTo>
                <a:cubicBezTo>
                  <a:pt x="93414" y="1465201"/>
                  <a:pt x="0" y="1371787"/>
                  <a:pt x="0" y="1256556"/>
                </a:cubicBezTo>
                <a:lnTo>
                  <a:pt x="0" y="208645"/>
                </a:lnTo>
                <a:cubicBezTo>
                  <a:pt x="0" y="93414"/>
                  <a:pt x="93414" y="0"/>
                  <a:pt x="208645" y="0"/>
                </a:cubicBezTo>
                <a:close/>
              </a:path>
            </a:pathLst>
          </a:custGeom>
        </p:spPr>
      </p:pic>
      <p:pic>
        <p:nvPicPr>
          <p:cNvPr id="264" name="Рисунок 263">
            <a:extLst>
              <a:ext uri="{FF2B5EF4-FFF2-40B4-BE49-F238E27FC236}">
                <a16:creationId xmlns:a16="http://schemas.microsoft.com/office/drawing/2014/main" xmlns="" id="{BC402141-18A2-D034-5AA6-428F980719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354" y="3196174"/>
            <a:ext cx="1799522" cy="1313088"/>
          </a:xfrm>
          <a:custGeom>
            <a:avLst/>
            <a:gdLst>
              <a:gd name="connsiteX0" fmla="*/ 208645 w 1799522"/>
              <a:gd name="connsiteY0" fmla="*/ 0 h 1465201"/>
              <a:gd name="connsiteX1" fmla="*/ 1799522 w 1799522"/>
              <a:gd name="connsiteY1" fmla="*/ 0 h 1465201"/>
              <a:gd name="connsiteX2" fmla="*/ 1799522 w 1799522"/>
              <a:gd name="connsiteY2" fmla="*/ 1465201 h 1465201"/>
              <a:gd name="connsiteX3" fmla="*/ 208645 w 1799522"/>
              <a:gd name="connsiteY3" fmla="*/ 1465201 h 1465201"/>
              <a:gd name="connsiteX4" fmla="*/ 0 w 1799522"/>
              <a:gd name="connsiteY4" fmla="*/ 1256556 h 1465201"/>
              <a:gd name="connsiteX5" fmla="*/ 0 w 1799522"/>
              <a:gd name="connsiteY5" fmla="*/ 208645 h 1465201"/>
              <a:gd name="connsiteX6" fmla="*/ 208645 w 1799522"/>
              <a:gd name="connsiteY6" fmla="*/ 0 h 146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9522" h="1465201">
                <a:moveTo>
                  <a:pt x="208645" y="0"/>
                </a:moveTo>
                <a:lnTo>
                  <a:pt x="1799522" y="0"/>
                </a:lnTo>
                <a:lnTo>
                  <a:pt x="1799522" y="1465201"/>
                </a:lnTo>
                <a:lnTo>
                  <a:pt x="208645" y="1465201"/>
                </a:lnTo>
                <a:cubicBezTo>
                  <a:pt x="93414" y="1465201"/>
                  <a:pt x="0" y="1371787"/>
                  <a:pt x="0" y="1256556"/>
                </a:cubicBezTo>
                <a:lnTo>
                  <a:pt x="0" y="208645"/>
                </a:lnTo>
                <a:cubicBezTo>
                  <a:pt x="0" y="93414"/>
                  <a:pt x="93414" y="0"/>
                  <a:pt x="208645" y="0"/>
                </a:cubicBezTo>
                <a:close/>
              </a:path>
            </a:pathLst>
          </a:custGeom>
        </p:spPr>
      </p:pic>
      <p:pic>
        <p:nvPicPr>
          <p:cNvPr id="265" name="Рисунок 264">
            <a:extLst>
              <a:ext uri="{FF2B5EF4-FFF2-40B4-BE49-F238E27FC236}">
                <a16:creationId xmlns:a16="http://schemas.microsoft.com/office/drawing/2014/main" xmlns="" id="{871BAFFD-440C-7AB4-5D97-6FB0C69060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85" y="4802819"/>
            <a:ext cx="1734619" cy="1300964"/>
          </a:xfrm>
          <a:custGeom>
            <a:avLst/>
            <a:gdLst>
              <a:gd name="connsiteX0" fmla="*/ 208645 w 1799522"/>
              <a:gd name="connsiteY0" fmla="*/ 0 h 1465201"/>
              <a:gd name="connsiteX1" fmla="*/ 1799522 w 1799522"/>
              <a:gd name="connsiteY1" fmla="*/ 0 h 1465201"/>
              <a:gd name="connsiteX2" fmla="*/ 1799522 w 1799522"/>
              <a:gd name="connsiteY2" fmla="*/ 1465201 h 1465201"/>
              <a:gd name="connsiteX3" fmla="*/ 208645 w 1799522"/>
              <a:gd name="connsiteY3" fmla="*/ 1465201 h 1465201"/>
              <a:gd name="connsiteX4" fmla="*/ 0 w 1799522"/>
              <a:gd name="connsiteY4" fmla="*/ 1256556 h 1465201"/>
              <a:gd name="connsiteX5" fmla="*/ 0 w 1799522"/>
              <a:gd name="connsiteY5" fmla="*/ 208645 h 1465201"/>
              <a:gd name="connsiteX6" fmla="*/ 208645 w 1799522"/>
              <a:gd name="connsiteY6" fmla="*/ 0 h 146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9522" h="1465201">
                <a:moveTo>
                  <a:pt x="208645" y="0"/>
                </a:moveTo>
                <a:lnTo>
                  <a:pt x="1799522" y="0"/>
                </a:lnTo>
                <a:lnTo>
                  <a:pt x="1799522" y="1465201"/>
                </a:lnTo>
                <a:lnTo>
                  <a:pt x="208645" y="1465201"/>
                </a:lnTo>
                <a:cubicBezTo>
                  <a:pt x="93414" y="1465201"/>
                  <a:pt x="0" y="1371787"/>
                  <a:pt x="0" y="1256556"/>
                </a:cubicBezTo>
                <a:lnTo>
                  <a:pt x="0" y="208645"/>
                </a:lnTo>
                <a:cubicBezTo>
                  <a:pt x="0" y="93414"/>
                  <a:pt x="93414" y="0"/>
                  <a:pt x="208645" y="0"/>
                </a:cubicBezTo>
                <a:close/>
              </a:path>
            </a:pathLst>
          </a:custGeom>
        </p:spPr>
      </p:pic>
      <p:pic>
        <p:nvPicPr>
          <p:cNvPr id="266" name="Рисунок 265">
            <a:extLst>
              <a:ext uri="{FF2B5EF4-FFF2-40B4-BE49-F238E27FC236}">
                <a16:creationId xmlns:a16="http://schemas.microsoft.com/office/drawing/2014/main" xmlns="" id="{A6C8A008-E50F-DB0E-EAAB-0A73E4C33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354" y="4772669"/>
            <a:ext cx="1799522" cy="1349641"/>
          </a:xfrm>
          <a:custGeom>
            <a:avLst/>
            <a:gdLst>
              <a:gd name="connsiteX0" fmla="*/ 208645 w 1799522"/>
              <a:gd name="connsiteY0" fmla="*/ 0 h 1465201"/>
              <a:gd name="connsiteX1" fmla="*/ 1799522 w 1799522"/>
              <a:gd name="connsiteY1" fmla="*/ 0 h 1465201"/>
              <a:gd name="connsiteX2" fmla="*/ 1799522 w 1799522"/>
              <a:gd name="connsiteY2" fmla="*/ 1465201 h 1465201"/>
              <a:gd name="connsiteX3" fmla="*/ 208645 w 1799522"/>
              <a:gd name="connsiteY3" fmla="*/ 1465201 h 1465201"/>
              <a:gd name="connsiteX4" fmla="*/ 0 w 1799522"/>
              <a:gd name="connsiteY4" fmla="*/ 1256556 h 1465201"/>
              <a:gd name="connsiteX5" fmla="*/ 0 w 1799522"/>
              <a:gd name="connsiteY5" fmla="*/ 208645 h 1465201"/>
              <a:gd name="connsiteX6" fmla="*/ 208645 w 1799522"/>
              <a:gd name="connsiteY6" fmla="*/ 0 h 146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9522" h="1465201">
                <a:moveTo>
                  <a:pt x="208645" y="0"/>
                </a:moveTo>
                <a:lnTo>
                  <a:pt x="1799522" y="0"/>
                </a:lnTo>
                <a:lnTo>
                  <a:pt x="1799522" y="1465201"/>
                </a:lnTo>
                <a:lnTo>
                  <a:pt x="208645" y="1465201"/>
                </a:lnTo>
                <a:cubicBezTo>
                  <a:pt x="93414" y="1465201"/>
                  <a:pt x="0" y="1371787"/>
                  <a:pt x="0" y="1256556"/>
                </a:cubicBezTo>
                <a:lnTo>
                  <a:pt x="0" y="208645"/>
                </a:lnTo>
                <a:cubicBezTo>
                  <a:pt x="0" y="93414"/>
                  <a:pt x="93414" y="0"/>
                  <a:pt x="208645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ТУРИСТИЧЕСК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ИЕ</a:t>
            </a:r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 ДОСТОПРИМЕЧАТЕЛЬНОСТИ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ЗАТО СЕВЕРСК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66511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xmlns="" id="{C4AB92F1-CEB6-26D4-2A1E-FF237173ABDF}"/>
              </a:ext>
            </a:extLst>
          </p:cNvPr>
          <p:cNvSpPr/>
          <p:nvPr/>
        </p:nvSpPr>
        <p:spPr>
          <a:xfrm>
            <a:off x="6835241" y="1429319"/>
            <a:ext cx="2968121" cy="1116000"/>
          </a:xfrm>
          <a:prstGeom prst="roundRect">
            <a:avLst>
              <a:gd name="adj" fmla="val 227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41" name="Скругленный прямоугольник 140">
            <a:extLst>
              <a:ext uri="{FF2B5EF4-FFF2-40B4-BE49-F238E27FC236}">
                <a16:creationId xmlns:a16="http://schemas.microsoft.com/office/drawing/2014/main" xmlns="" id="{C7EEC72E-3ED9-E267-43BA-E4A3E81CE2BE}"/>
              </a:ext>
            </a:extLst>
          </p:cNvPr>
          <p:cNvSpPr/>
          <p:nvPr/>
        </p:nvSpPr>
        <p:spPr>
          <a:xfrm>
            <a:off x="6835241" y="2680175"/>
            <a:ext cx="2968121" cy="1116000"/>
          </a:xfrm>
          <a:prstGeom prst="roundRect">
            <a:avLst>
              <a:gd name="adj" fmla="val 2448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:a16="http://schemas.microsoft.com/office/drawing/2014/main" xmlns="" id="{57911A3B-BCB5-2A47-5B07-3112694A3637}"/>
              </a:ext>
            </a:extLst>
          </p:cNvPr>
          <p:cNvSpPr/>
          <p:nvPr/>
        </p:nvSpPr>
        <p:spPr>
          <a:xfrm>
            <a:off x="6835241" y="3931031"/>
            <a:ext cx="2968121" cy="1116000"/>
          </a:xfrm>
          <a:prstGeom prst="roundRect">
            <a:avLst>
              <a:gd name="adj" fmla="val 235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xmlns="" id="{D55725BD-9CEF-A6C4-CE2F-1F1ED6085E54}"/>
              </a:ext>
            </a:extLst>
          </p:cNvPr>
          <p:cNvSpPr/>
          <p:nvPr/>
        </p:nvSpPr>
        <p:spPr>
          <a:xfrm>
            <a:off x="6835241" y="5181886"/>
            <a:ext cx="2968121" cy="1116000"/>
          </a:xfrm>
          <a:prstGeom prst="roundRect">
            <a:avLst>
              <a:gd name="adj" fmla="val 25377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AC190EDA-2C05-15EC-A1DE-437FDD6DF9D3}"/>
              </a:ext>
            </a:extLst>
          </p:cNvPr>
          <p:cNvSpPr txBox="1"/>
          <p:nvPr/>
        </p:nvSpPr>
        <p:spPr>
          <a:xfrm>
            <a:off x="2618913" y="2534075"/>
            <a:ext cx="807109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 «МУЗЕЙ </a:t>
            </a:r>
            <a:r>
              <a:rPr lang="ru-RU" sz="8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г.СЕВЕРСКА</a:t>
            </a:r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99D6DE6B-139E-8832-E11F-631D17E87F79}"/>
              </a:ext>
            </a:extLst>
          </p:cNvPr>
          <p:cNvSpPr txBox="1"/>
          <p:nvPr/>
        </p:nvSpPr>
        <p:spPr>
          <a:xfrm>
            <a:off x="5603541" y="2338718"/>
            <a:ext cx="947263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 ИСТОРИИ СИБИРСКОГО ХИМИЧЕСКОГО КОМБИНАТА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xmlns="" id="{F4A7FBB4-FAD5-3479-086F-23409394A391}"/>
              </a:ext>
            </a:extLst>
          </p:cNvPr>
          <p:cNvSpPr txBox="1"/>
          <p:nvPr/>
        </p:nvSpPr>
        <p:spPr>
          <a:xfrm>
            <a:off x="2610034" y="5575043"/>
            <a:ext cx="1065321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ОЗЁРНЫЙ КОМПЛЕКС </a:t>
            </a:r>
            <a:r>
              <a:rPr lang="ru-RU" sz="8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пос.САМУСЬ</a:t>
            </a:r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ЗАТО СЕВЕРСК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xmlns="" id="{7F5D904E-0764-D556-8F34-50AF2D1830C7}"/>
              </a:ext>
            </a:extLst>
          </p:cNvPr>
          <p:cNvSpPr txBox="1"/>
          <p:nvPr/>
        </p:nvSpPr>
        <p:spPr>
          <a:xfrm>
            <a:off x="2589872" y="3944763"/>
            <a:ext cx="863542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 «СЕВЕРСКИЙ МУЗЫКАЛЬНЫЙ ТЕАТР»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xmlns="" id="{12850D73-BA0F-E934-9B3B-1FF7EEC63AD8}"/>
              </a:ext>
            </a:extLst>
          </p:cNvPr>
          <p:cNvSpPr txBox="1"/>
          <p:nvPr/>
        </p:nvSpPr>
        <p:spPr>
          <a:xfrm>
            <a:off x="5612417" y="3839406"/>
            <a:ext cx="806138" cy="6155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 «СЕВЕРСКИЙ ТЕАТР ДЛЯ ДЕТЕЙ И ЮНОШЕСТВА»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xmlns="" id="{8F3092DA-AABD-96D8-DAB8-50B4A3BEB105}"/>
              </a:ext>
            </a:extLst>
          </p:cNvPr>
          <p:cNvSpPr txBox="1"/>
          <p:nvPr/>
        </p:nvSpPr>
        <p:spPr>
          <a:xfrm>
            <a:off x="7068815" y="1649502"/>
            <a:ext cx="115190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146,9 </a:t>
            </a:r>
          </a:p>
          <a:p>
            <a:pPr>
              <a:lnSpc>
                <a:spcPts val="1220"/>
              </a:lnSpc>
            </a:pPr>
            <a:r>
              <a:rPr lang="ru-RU" sz="11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тыс.экз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B405BEA9-0290-005C-0FFF-80B4B01D78C5}"/>
              </a:ext>
            </a:extLst>
          </p:cNvPr>
          <p:cNvSpPr txBox="1"/>
          <p:nvPr/>
        </p:nvSpPr>
        <p:spPr>
          <a:xfrm>
            <a:off x="7086570" y="2071906"/>
            <a:ext cx="850067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музейного фонда в 2024 г.</a:t>
            </a:r>
          </a:p>
        </p:txBody>
      </p:sp>
      <p:pic>
        <p:nvPicPr>
          <p:cNvPr id="208" name="Рисунок 207" descr="Банк со сплошной заливкой">
            <a:extLst>
              <a:ext uri="{FF2B5EF4-FFF2-40B4-BE49-F238E27FC236}">
                <a16:creationId xmlns:a16="http://schemas.microsoft.com/office/drawing/2014/main" xmlns="" id="{76133FDC-F09D-1A40-4856-434A0276F3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327035" y="1502704"/>
            <a:ext cx="360000" cy="360000"/>
          </a:xfrm>
          <a:prstGeom prst="rect">
            <a:avLst/>
          </a:prstGeom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xmlns="" id="{31BFC30A-9CC5-E6E2-F85C-B6EFC1138044}"/>
              </a:ext>
            </a:extLst>
          </p:cNvPr>
          <p:cNvSpPr txBox="1"/>
          <p:nvPr/>
        </p:nvSpPr>
        <p:spPr>
          <a:xfrm>
            <a:off x="8231790" y="1623119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выставок</a:t>
            </a:r>
            <a:endParaRPr lang="ru-RU" sz="9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93D18ECF-A386-4937-AA7D-760DB0FD36AC}"/>
              </a:ext>
            </a:extLst>
          </p:cNvPr>
          <p:cNvSpPr txBox="1"/>
          <p:nvPr/>
        </p:nvSpPr>
        <p:spPr>
          <a:xfrm>
            <a:off x="8196278" y="2063278"/>
            <a:ext cx="1125276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в 2024 г.</a:t>
            </a:r>
          </a:p>
        </p:txBody>
      </p:sp>
      <p:cxnSp>
        <p:nvCxnSpPr>
          <p:cNvPr id="215" name="Прямая соединительная линия 214">
            <a:extLst>
              <a:ext uri="{FF2B5EF4-FFF2-40B4-BE49-F238E27FC236}">
                <a16:creationId xmlns:a16="http://schemas.microsoft.com/office/drawing/2014/main" xmlns="" id="{A1D634EA-C74C-CC81-4667-B8ECEF23337C}"/>
              </a:ext>
            </a:extLst>
          </p:cNvPr>
          <p:cNvCxnSpPr>
            <a:cxnSpLocks/>
          </p:cNvCxnSpPr>
          <p:nvPr/>
        </p:nvCxnSpPr>
        <p:spPr>
          <a:xfrm>
            <a:off x="7989905" y="1589103"/>
            <a:ext cx="1642" cy="350670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>
            <a:extLst>
              <a:ext uri="{FF2B5EF4-FFF2-40B4-BE49-F238E27FC236}">
                <a16:creationId xmlns:a16="http://schemas.microsoft.com/office/drawing/2014/main" xmlns="" id="{274B9E21-F2CE-7A7D-DD68-76C0B7F2B2A9}"/>
              </a:ext>
            </a:extLst>
          </p:cNvPr>
          <p:cNvSpPr txBox="1"/>
          <p:nvPr/>
        </p:nvSpPr>
        <p:spPr>
          <a:xfrm>
            <a:off x="8220722" y="4521496"/>
            <a:ext cx="121624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Коллекция животных зоопарка в 2024 г.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xmlns="" id="{F2AD49D8-CFBB-2002-4B05-BC3FEC616920}"/>
              </a:ext>
            </a:extLst>
          </p:cNvPr>
          <p:cNvSpPr txBox="1"/>
          <p:nvPr/>
        </p:nvSpPr>
        <p:spPr>
          <a:xfrm>
            <a:off x="7051059" y="5313683"/>
            <a:ext cx="160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туристов</a:t>
            </a:r>
            <a:endParaRPr lang="ru-RU" sz="9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xmlns="" id="{1720A437-E917-8D9D-E318-B644F0E3B647}"/>
              </a:ext>
            </a:extLst>
          </p:cNvPr>
          <p:cNvSpPr txBox="1"/>
          <p:nvPr/>
        </p:nvSpPr>
        <p:spPr>
          <a:xfrm>
            <a:off x="7051058" y="5555161"/>
            <a:ext cx="1382727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п.Самусь</a:t>
            </a:r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п.Орловка</a:t>
            </a:r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Томская область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6" name="Рисунок 245" descr="Карта с кнопкой со сплошной заливкой">
            <a:extLst>
              <a:ext uri="{FF2B5EF4-FFF2-40B4-BE49-F238E27FC236}">
                <a16:creationId xmlns:a16="http://schemas.microsoft.com/office/drawing/2014/main" xmlns="" id="{1CE77E23-3B18-38FC-9A54-0800D019A6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327035" y="5251022"/>
            <a:ext cx="360000" cy="3600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F3092DA-AABD-96D8-DAB8-50B4A3BEB105}"/>
              </a:ext>
            </a:extLst>
          </p:cNvPr>
          <p:cNvSpPr txBox="1"/>
          <p:nvPr/>
        </p:nvSpPr>
        <p:spPr>
          <a:xfrm>
            <a:off x="7114683" y="4136730"/>
            <a:ext cx="893839" cy="162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  <a:endParaRPr lang="ru-RU" sz="9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B1FF055-40B5-BA60-4F7B-23BB5E57A5CD}"/>
              </a:ext>
            </a:extLst>
          </p:cNvPr>
          <p:cNvSpPr txBox="1"/>
          <p:nvPr/>
        </p:nvSpPr>
        <p:spPr>
          <a:xfrm>
            <a:off x="5655075" y="5566167"/>
            <a:ext cx="932155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МАУ «СЕВЕРСКИЙ ПРИРОДНЫЙ ПАРК»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F3092DA-AABD-96D8-DAB8-50B4A3BEB105}"/>
              </a:ext>
            </a:extLst>
          </p:cNvPr>
          <p:cNvSpPr txBox="1"/>
          <p:nvPr/>
        </p:nvSpPr>
        <p:spPr>
          <a:xfrm>
            <a:off x="7088050" y="2858345"/>
            <a:ext cx="115190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1 780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405BEA9-0290-005C-0FFF-80B4B01D78C5}"/>
              </a:ext>
            </a:extLst>
          </p:cNvPr>
          <p:cNvSpPr txBox="1"/>
          <p:nvPr/>
        </p:nvSpPr>
        <p:spPr>
          <a:xfrm>
            <a:off x="7088050" y="3271871"/>
            <a:ext cx="850067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Вместимость зрительных залов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1BFC30A-9CC5-E6E2-F85C-B6EFC1138044}"/>
              </a:ext>
            </a:extLst>
          </p:cNvPr>
          <p:cNvSpPr txBox="1"/>
          <p:nvPr/>
        </p:nvSpPr>
        <p:spPr>
          <a:xfrm>
            <a:off x="8242147" y="2840839"/>
            <a:ext cx="9284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1 086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</a:t>
            </a:r>
            <a:endParaRPr lang="ru-RU" sz="9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A1D634EA-C74C-CC81-4667-B8ECEF23337C}"/>
              </a:ext>
            </a:extLst>
          </p:cNvPr>
          <p:cNvCxnSpPr>
            <a:cxnSpLocks/>
          </p:cNvCxnSpPr>
          <p:nvPr/>
        </p:nvCxnSpPr>
        <p:spPr>
          <a:xfrm>
            <a:off x="7982506" y="2797946"/>
            <a:ext cx="1642" cy="350670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3D18ECF-A386-4937-AA7D-760DB0FD36AC}"/>
              </a:ext>
            </a:extLst>
          </p:cNvPr>
          <p:cNvSpPr txBox="1"/>
          <p:nvPr/>
        </p:nvSpPr>
        <p:spPr>
          <a:xfrm>
            <a:off x="8190926" y="3289876"/>
            <a:ext cx="1096597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в 2024 г.</a:t>
            </a:r>
          </a:p>
        </p:txBody>
      </p:sp>
      <p:pic>
        <p:nvPicPr>
          <p:cNvPr id="58" name="Рисунок 57" descr="Пользователи со сплошной заливкой">
            <a:extLst>
              <a:ext uri="{FF2B5EF4-FFF2-40B4-BE49-F238E27FC236}">
                <a16:creationId xmlns:a16="http://schemas.microsoft.com/office/drawing/2014/main" xmlns="" id="{CD68CE8E-FB46-8639-D97A-1B6559563D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300612" y="2760728"/>
            <a:ext cx="360000" cy="3600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8F3092DA-AABD-96D8-DAB8-50B4A3BEB105}"/>
              </a:ext>
            </a:extLst>
          </p:cNvPr>
          <p:cNvSpPr txBox="1"/>
          <p:nvPr/>
        </p:nvSpPr>
        <p:spPr>
          <a:xfrm>
            <a:off x="8247356" y="4111578"/>
            <a:ext cx="95225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1 700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экземпляров</a:t>
            </a:r>
            <a:endParaRPr lang="ru-RU" sz="9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A1D634EA-C74C-CC81-4667-B8ECEF23337C}"/>
              </a:ext>
            </a:extLst>
          </p:cNvPr>
          <p:cNvCxnSpPr>
            <a:cxnSpLocks/>
          </p:cNvCxnSpPr>
          <p:nvPr/>
        </p:nvCxnSpPr>
        <p:spPr>
          <a:xfrm>
            <a:off x="8001740" y="4060055"/>
            <a:ext cx="1642" cy="350670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74B9E21-F2CE-7A7D-DD68-76C0B7F2B2A9}"/>
              </a:ext>
            </a:extLst>
          </p:cNvPr>
          <p:cNvSpPr txBox="1"/>
          <p:nvPr/>
        </p:nvSpPr>
        <p:spPr>
          <a:xfrm>
            <a:off x="7068815" y="4531854"/>
            <a:ext cx="1072008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Северского 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природного парка</a:t>
            </a:r>
          </a:p>
        </p:txBody>
      </p:sp>
      <p:pic>
        <p:nvPicPr>
          <p:cNvPr id="67" name="Рисунок 66" descr="Банк со сплошной заливкой">
            <a:extLst>
              <a:ext uri="{FF2B5EF4-FFF2-40B4-BE49-F238E27FC236}">
                <a16:creationId xmlns:a16="http://schemas.microsoft.com/office/drawing/2014/main" xmlns="" id="{76133FDC-F09D-1A40-4856-434A0276F3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319636" y="4025442"/>
            <a:ext cx="360000" cy="3600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627016" y="6617618"/>
            <a:ext cx="269323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ЗАТО СЕВЕРСК</a:t>
            </a:r>
          </a:p>
        </p:txBody>
      </p:sp>
    </p:spTree>
    <p:extLst>
      <p:ext uri="{BB962C8B-B14F-4D97-AF65-F5344CB8AC3E}">
        <p14:creationId xmlns:p14="http://schemas.microsoft.com/office/powerpoint/2010/main" val="15034281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50926</TotalTime>
  <Words>3001</Words>
  <Application>Microsoft Office PowerPoint</Application>
  <PresentationFormat>Лист A4 (210x297 мм)</PresentationFormat>
  <Paragraphs>827</Paragraphs>
  <Slides>28</Slides>
  <Notes>22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Times New Roman</vt:lpstr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Гугнина</dc:creator>
  <cp:lastModifiedBy>Трапезников В.Ю.</cp:lastModifiedBy>
  <cp:revision>527</cp:revision>
  <cp:lastPrinted>2024-08-09T08:06:58Z</cp:lastPrinted>
  <dcterms:created xsi:type="dcterms:W3CDTF">2023-11-22T14:19:10Z</dcterms:created>
  <dcterms:modified xsi:type="dcterms:W3CDTF">2025-07-31T07:20:06Z</dcterms:modified>
</cp:coreProperties>
</file>