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2" r:id="rId3"/>
    <p:sldMasterId id="2147483684" r:id="rId4"/>
    <p:sldMasterId id="2147483708" r:id="rId5"/>
  </p:sldMasterIdLst>
  <p:notesMasterIdLst>
    <p:notesMasterId r:id="rId31"/>
  </p:notesMasterIdLst>
  <p:handoutMasterIdLst>
    <p:handoutMasterId r:id="rId32"/>
  </p:handoutMasterIdLst>
  <p:sldIdLst>
    <p:sldId id="289" r:id="rId6"/>
    <p:sldId id="299" r:id="rId7"/>
    <p:sldId id="300" r:id="rId8"/>
    <p:sldId id="301" r:id="rId9"/>
    <p:sldId id="302" r:id="rId10"/>
    <p:sldId id="306" r:id="rId11"/>
    <p:sldId id="308" r:id="rId12"/>
    <p:sldId id="310" r:id="rId13"/>
    <p:sldId id="290" r:id="rId14"/>
    <p:sldId id="293" r:id="rId15"/>
    <p:sldId id="311" r:id="rId16"/>
    <p:sldId id="313" r:id="rId17"/>
    <p:sldId id="283" r:id="rId18"/>
    <p:sldId id="314" r:id="rId19"/>
    <p:sldId id="298" r:id="rId20"/>
    <p:sldId id="317" r:id="rId21"/>
    <p:sldId id="318" r:id="rId22"/>
    <p:sldId id="319" r:id="rId23"/>
    <p:sldId id="321" r:id="rId24"/>
    <p:sldId id="315" r:id="rId25"/>
    <p:sldId id="323" r:id="rId26"/>
    <p:sldId id="326" r:id="rId27"/>
    <p:sldId id="322" r:id="rId28"/>
    <p:sldId id="324" r:id="rId29"/>
    <p:sldId id="325" r:id="rId30"/>
  </p:sldIdLst>
  <p:sldSz cx="9144000" cy="6858000" type="screen4x3"/>
  <p:notesSz cx="6797675" cy="9926638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Calibri Light" charset="0"/>
      <p:regular r:id="rId37"/>
      <p:italic r:id="rId38"/>
    </p:embeddedFont>
    <p:embeddedFont>
      <p:font typeface="Tahoma" pitchFamily="34" charset="0"/>
      <p:regular r:id="rId39"/>
      <p:bold r:id="rId40"/>
    </p:embeddedFont>
    <p:embeddedFont>
      <p:font typeface="Arial Unicode MS" charset="-128"/>
      <p:regular r:id="rId41"/>
    </p:embeddedFont>
    <p:embeddedFont>
      <p:font typeface="Cambria" pitchFamily="18" charset="0"/>
      <p:regular r:id="rId42"/>
      <p:bold r:id="rId43"/>
      <p:italic r:id="rId44"/>
      <p:boldItalic r:id="rId45"/>
    </p:embeddedFont>
    <p:embeddedFont>
      <p:font typeface="Open Sans" charset="0"/>
      <p:regular r:id="rId46"/>
      <p:bold r:id="rId47"/>
    </p:embeddedFont>
    <p:embeddedFont>
      <p:font typeface="Impact" pitchFamily="34" charset="0"/>
      <p:regular r:id="rId4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1D2F"/>
    <a:srgbClr val="FF002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45" autoAdjust="0"/>
    <p:restoredTop sz="94660"/>
  </p:normalViewPr>
  <p:slideViewPr>
    <p:cSldViewPr>
      <p:cViewPr varScale="1">
        <p:scale>
          <a:sx n="110" d="100"/>
          <a:sy n="110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15E66D-FB44-49FB-AE35-C0DEC521D1BE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B0BB78-35C1-45ED-8090-B9BBA455D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26E3996-5CC2-4431-ABD2-7823D8D4F556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260346-FA2D-414F-990B-20E0A6A18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D6C4B7-3D98-4910-949E-28E6A2630AD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E2D132-8FC1-453B-9ED6-D7419CC0EE2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DD60CF-E7B8-48B8-AB3D-19818D4F87C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23F3C9-CC49-43AA-BFA1-934EE4482A7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8F25AE-B821-4173-93FD-E103B99ED5F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685860-3BFB-4C56-AEDF-67116D9C2F8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5D844A-B31A-4F13-9992-FDB069768C9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4B5C-C947-4912-ACA0-C138CE84B361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E142-16B1-43ED-9419-2B77288740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A0F5-E2EB-487E-AF51-D517386E81DE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17B6-701A-4623-A988-5B8E6CBBDA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411C5-5975-4DF7-9686-319437B6959A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F56F-B631-4AEB-B92C-178C71E771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D552-19FA-4648-8EF2-83C42DF9F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0648F-9955-4DBF-88C5-E89F54992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1500-7318-4780-8684-3D0F71D97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87AD5-A82C-49C3-87AE-03D77AA9F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EA71-FF08-4DC4-AED2-8005B92C8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BF35F-60AF-40BF-B712-BF7E413C3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1AF1-357B-4550-9DC9-A6CBEC032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4BD2-2A51-4E5D-9FA3-E76F1ED47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65561-0DA0-4D50-8F89-990819FD9D2E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F59A8-D7EB-4969-9074-4CF8245E8C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72AE-23DC-40D8-A177-CC884A1CB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73CE-9C98-47B9-BE14-CCF65FA70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3A2F-032C-4C8B-999A-C27501963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DE7F-7537-42D3-99B0-24D23FA80DB8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A1E9-CA62-4CC8-8145-D0CEDB853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E97E-9D6C-493F-89D0-0BF8DF4A2E13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645BA-2BDB-4DAF-BF88-BF0DA8478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ECFEB-BB15-493E-A314-64294ABA21FC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360CA-3333-421F-88E7-ED29FABB2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805C3-1EBB-4943-8E0E-B3797197C5D9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A6D0C-0177-434F-BCBD-74161ED18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73F5-2D0E-4828-9F73-93F0B71005B4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8CAA-5A84-4D6B-9EB1-C5E6F106E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5C6F-04E9-4E65-A419-200503176EF1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8F30-A0A8-4D2E-9AD1-C56993577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6CDC-43EC-4898-BAE8-8A2912225F39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CBAE6-5369-4E5A-8D2F-EA0BDE977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B7536-BE9E-4335-B213-E73FCBF3AF3E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2D1A-9296-4FAB-B5FF-5B27460F66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8E534-5BBE-483F-9EA6-A6312C59D66E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AD38-21B0-48AB-AF9F-3121BC2A9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021E-DB7B-49BD-9B01-F51650694610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9BB4-90FD-4E93-8CC1-CDE20C498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93350-58CE-4CF6-9771-8D0A0732E137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17636-9307-4697-BE7C-339D903FD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55CCA-83F3-431F-9DD4-339321C728F8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9E0AF-F82C-481D-AE54-FD89EDBA5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EAD3-6E44-4549-A33D-1B4870DA64C6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1DBB-B9F2-47CB-9866-454227776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B6D5-E5B8-45EA-A8EB-1B11079B5B1E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ACBB-FD7B-4294-ADAF-32334D070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24AA-738D-4216-9222-1BACA5F4C018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86314-687E-4E14-ABD8-98F0C6333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A6AAC-40B3-44AE-98E8-D3B1DA881DBF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0857D-CEC2-44BD-9B99-9D203CAA3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5DD17-CCB3-44C3-B476-20D838B1503A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3D9E0-B154-4570-8E2D-9F5D87C24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7D4B4-D215-47A4-844C-3754FC36F3D0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02C8-B40C-4C8F-9008-6ACC2A232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A4BF-5399-4685-8A3C-F2E283625AC5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053D-B00C-4A59-AD34-D29B909960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C331-AA6A-4F44-98F9-B7D958CAA4D2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C8768-08D4-45F6-8926-97DCEB9D7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C8A6-0808-4DDD-A9EF-BFD7FD3F3C18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7E77-4393-464D-B420-64C9A0032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085B-9AC7-4FEF-95DB-1B5BA90DEF5C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084-69A9-41EF-A6A6-E21F34BC1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14116-2E1E-4DD6-9F72-C9898278DE67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7A52-BF23-404D-B68D-C3A5E9C78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53039-B0A7-42E5-AD0D-96D1FE230550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19E2E-E9CF-4431-B2A8-D58FF0050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89D7-CA8A-4523-9D50-9A9261718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E0DB-239A-41C8-8C41-2DEE3A7A7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EDB9-190F-4C31-A7A6-993C3631C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A308-43ED-4D6A-9436-58D4AD33C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5009-23B3-45FB-8397-42F8C78FF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E847-7067-4549-AE55-0D56126F8B11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9F82-0C3F-4BF3-9457-81DF80839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BDC8-7927-46CC-A9A4-E65BB863F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A989-F95A-4087-B38B-4580A2F63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1C45-7FD0-4124-8654-4FF7C4CDB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382F7-B388-4E85-9B87-4F9917927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F1BA-62B5-4AB2-92E0-49911DCAF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3BB26-62FF-44A6-8998-9C0426B51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9466-741D-4110-B96F-029720038E3C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9CFFC-416E-43B2-BCE8-2003815710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0583-2C1B-40AF-8572-9161D2AD35BF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8F39D-0FC2-4FBC-834E-C44178E2E2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212F6-2401-4DD2-B9DC-6CE46AE6A719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75E1B-C514-4458-9DE1-1E104C1F21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A9A4C-EEAD-4F3C-ABDB-463808E76731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D864-B4B9-423D-8B7C-0A67A25773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84FD58-7C51-4A5C-8991-69ADBE0C0D80}" type="datetime1">
              <a:rPr lang="ru-RU"/>
              <a:pPr>
                <a:defRPr/>
              </a:pPr>
              <a:t>10.04.2019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EB43D1-2015-4691-98D4-5E064B1465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4950CEE-549A-4B90-9131-F3AE12CA7547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1F61108-E8C0-4BB3-9B5D-2E8328777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EF89A9-DA10-490D-9769-1E088D9DC426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E5D8C36-4CDC-40F4-A857-BBF167B7B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ADF4FD3-921B-4F86-B2E1-B3D6EC7AF913}" type="datetime1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6A94B46-9613-45BC-B03F-B99F98334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0" r:id="rId3"/>
    <p:sldLayoutId id="2147483749" r:id="rId4"/>
    <p:sldLayoutId id="2147483748" r:id="rId5"/>
    <p:sldLayoutId id="2147483747" r:id="rId6"/>
    <p:sldLayoutId id="2147483746" r:id="rId7"/>
    <p:sldLayoutId id="2147483745" r:id="rId8"/>
    <p:sldLayoutId id="2147483744" r:id="rId9"/>
    <p:sldLayoutId id="2147483743" r:id="rId10"/>
    <p:sldLayoutId id="2147483742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fficinaSansBlackC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4964037-8D1E-46EC-B363-5E5CA5BD8CD0}" type="datetimeFigureOut">
              <a:rPr lang="ru-RU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F7BC0AC-63B8-400A-A290-C117D83ED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1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image" Target="../media/image126.jpeg"/><Relationship Id="rId16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12" Type="http://schemas.openxmlformats.org/officeDocument/2006/relationships/image" Target="../media/image159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png"/><Relationship Id="rId21" Type="http://schemas.openxmlformats.org/officeDocument/2006/relationships/image" Target="../media/image20.gif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2" Type="http://schemas.openxmlformats.org/officeDocument/2006/relationships/image" Target="../media/image53.jpe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41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450" y="3868738"/>
            <a:ext cx="6769100" cy="1847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>
                <a:latin typeface="OfficinaSansExtraBoldC"/>
                <a:cs typeface="Tahoma" pitchFamily="34" charset="0"/>
              </a:rPr>
              <a:t>ИНФОРМАЦИЯ О РЕЗУЛЬТАТАХ ДЕЯТЕЛЬНОСТИ </a:t>
            </a:r>
          </a:p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002060"/>
                </a:solidFill>
                <a:latin typeface="OfficinaSansExtraBoldC"/>
                <a:cs typeface="Tahoma" pitchFamily="34" charset="0"/>
              </a:rPr>
              <a:t>И ПЕРСПЕКТИВНЫЕ НАПРАВЛЕНИЯ </a:t>
            </a:r>
            <a:br>
              <a:rPr lang="ru-RU" sz="2800">
                <a:solidFill>
                  <a:srgbClr val="002060"/>
                </a:solidFill>
                <a:latin typeface="OfficinaSansExtraBoldC"/>
                <a:cs typeface="Tahoma" pitchFamily="34" charset="0"/>
              </a:rPr>
            </a:br>
            <a:r>
              <a:rPr lang="ru-RU" sz="2800">
                <a:solidFill>
                  <a:srgbClr val="002060"/>
                </a:solidFill>
                <a:latin typeface="OfficinaSansExtraBoldC"/>
                <a:cs typeface="Tahoma" pitchFamily="34" charset="0"/>
              </a:rPr>
              <a:t>РАЗВИТИЯ НА 2019-2022 ГОДЫ</a:t>
            </a:r>
            <a:endParaRPr lang="en-US" sz="2800">
              <a:solidFill>
                <a:srgbClr val="002060"/>
              </a:solidFill>
              <a:latin typeface="OfficinaSansExtraBoldC"/>
              <a:cs typeface="Tahoma" pitchFamily="34" charset="0"/>
            </a:endParaRPr>
          </a:p>
        </p:txBody>
      </p:sp>
      <p:pic>
        <p:nvPicPr>
          <p:cNvPr id="64514" name="Picture 2" descr="http://otsenka.tomsktpp.ru/wp-content/uploads/2018/02/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6463" y="1416050"/>
            <a:ext cx="225107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/>
          <a:stretch/>
        </p:blipFill>
        <p:spPr>
          <a:xfrm>
            <a:off x="6267175" y="3303282"/>
            <a:ext cx="2784545" cy="191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/>
          <a:stretch/>
        </p:blipFill>
        <p:spPr>
          <a:xfrm>
            <a:off x="3015342" y="2914539"/>
            <a:ext cx="3228066" cy="142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/>
          <a:stretch/>
        </p:blipFill>
        <p:spPr>
          <a:xfrm>
            <a:off x="323528" y="1359066"/>
            <a:ext cx="2751528" cy="264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95288" y="260350"/>
            <a:ext cx="8713787" cy="892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Площадка для прямых переговоров с техническими руководителями крупных промышленных предприятий</a:t>
            </a:r>
            <a:endParaRPr lang="ru-RU" sz="26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76805" name="Номер слайда 3"/>
          <p:cNvSpPr txBox="1">
            <a:spLocks/>
          </p:cNvSpPr>
          <p:nvPr/>
        </p:nvSpPr>
        <p:spPr bwMode="auto">
          <a:xfrm>
            <a:off x="34925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21050" y="2282825"/>
            <a:ext cx="4995863" cy="660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sz="2400">
                <a:solidFill>
                  <a:srgbClr val="002060"/>
                </a:solidFill>
                <a:latin typeface="OfficinaSansBoldC"/>
                <a:ea typeface="Calibri" pitchFamily="34" charset="0"/>
                <a:cs typeface="Times New Roman" pitchFamily="18" charset="0"/>
              </a:rPr>
              <a:t>заказов крупных промышленных предприятий</a:t>
            </a:r>
            <a:r>
              <a:rPr lang="en-US" sz="2400">
                <a:solidFill>
                  <a:srgbClr val="002060"/>
                </a:solidFill>
                <a:latin typeface="OfficinaSansBoldC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002060"/>
                </a:solidFill>
                <a:latin typeface="OfficinaSansBoldC"/>
                <a:ea typeface="Calibri" pitchFamily="34" charset="0"/>
                <a:cs typeface="Times New Roman" pitchFamily="18" charset="0"/>
              </a:rPr>
              <a:t>в 2013-2017 гг.</a:t>
            </a:r>
          </a:p>
        </p:txBody>
      </p:sp>
      <p:sp>
        <p:nvSpPr>
          <p:cNvPr id="76807" name="Прямоугольник 13"/>
          <p:cNvSpPr>
            <a:spLocks noChangeArrowheads="1"/>
          </p:cNvSpPr>
          <p:nvPr/>
        </p:nvSpPr>
        <p:spPr bwMode="auto">
          <a:xfrm>
            <a:off x="3321050" y="1268413"/>
            <a:ext cx="2981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200">
                <a:solidFill>
                  <a:srgbClr val="002060"/>
                </a:solidFill>
                <a:latin typeface="OfficinaSansBlackC"/>
                <a:ea typeface="Calibri" pitchFamily="34" charset="0"/>
                <a:cs typeface="Times New Roman" pitchFamily="18" charset="0"/>
              </a:rPr>
              <a:t>&gt;1750</a:t>
            </a:r>
            <a:r>
              <a:rPr lang="ru-RU" sz="7200">
                <a:solidFill>
                  <a:srgbClr val="002060"/>
                </a:solidFill>
                <a:latin typeface="OfficinaSansBlackC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6808" name="Picture 2" descr="Картинки по запросу ПАО «НЗХК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7663" y="4875213"/>
            <a:ext cx="925512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4" descr="Картинки по запросу СУЭ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" y="4046538"/>
            <a:ext cx="2124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8" descr="Картинки по запросу ЕВРАЗ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8113" y="4284663"/>
            <a:ext cx="23764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0" descr="Картинки по запросу РУСАЛ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3175" y="4945063"/>
            <a:ext cx="16843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2" name="Picture 4" descr="Картинки по запросу Кузнецкий машиностроительный завод лог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95425" y="4910138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6" descr="Картинки по запросу наз чкалова лого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9888" y="5102225"/>
            <a:ext cx="21748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Рисунок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3650" y="4340225"/>
            <a:ext cx="5667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8" descr="Картинки по запросу Алтайский завод прецизионных изделий  лого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00550" y="5014913"/>
            <a:ext cx="7239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12" descr="Картинки по запросу Объединенные машиностроительные технологии лого"/>
          <p:cNvPicPr>
            <a:picLocks noChangeAspect="1" noChangeArrowheads="1"/>
          </p:cNvPicPr>
          <p:nvPr/>
        </p:nvPicPr>
        <p:blipFill>
          <a:blip r:embed="rId13"/>
          <a:srcRect l="8899" t="36839" r="2097" b="38045"/>
          <a:stretch>
            <a:fillRect/>
          </a:stretch>
        </p:blipFill>
        <p:spPr bwMode="auto">
          <a:xfrm>
            <a:off x="3132138" y="5895975"/>
            <a:ext cx="27559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14" descr="Картинки по запросу Алтайвагон лого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57888" y="5607050"/>
            <a:ext cx="21431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16" descr="Картинки по запросу Информационные спутниковые системы имени академика М.Ф. Решетнёва лого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6688" y="4999038"/>
            <a:ext cx="139223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18" descr="Картинки по запросу электросигнал лого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4675" y="5942013"/>
            <a:ext cx="2463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49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0305" r="22520"/>
          <a:stretch/>
        </p:blipFill>
        <p:spPr>
          <a:xfrm>
            <a:off x="7820090" y="2486770"/>
            <a:ext cx="1137403" cy="115173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79388" y="4508500"/>
            <a:ext cx="1836737" cy="1800225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BlackC"/>
                <a:cs typeface="Times New Roman" pitchFamily="18" charset="0"/>
              </a:rPr>
              <a:t>&gt;</a:t>
            </a:r>
            <a:r>
              <a:rPr lang="ru-RU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BlackC"/>
                <a:cs typeface="Times New Roman" pitchFamily="18" charset="0"/>
              </a:rPr>
              <a:t>60</a:t>
            </a:r>
          </a:p>
          <a:p>
            <a:pPr algn="ctr">
              <a:lnSpc>
                <a:spcPct val="80000"/>
              </a:lnSpc>
            </a:pPr>
            <a:r>
              <a: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BlackC"/>
                <a:cs typeface="Times New Roman" pitchFamily="18" charset="0"/>
              </a:rPr>
              <a:t>опрошенных отраслевых экспертов</a:t>
            </a:r>
            <a:endParaRPr lang="ru-RU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fficinaSansBlackC"/>
            </a:endParaRPr>
          </a:p>
        </p:txBody>
      </p:sp>
      <p:grpSp>
        <p:nvGrpSpPr>
          <p:cNvPr id="77827" name="Группа 33"/>
          <p:cNvGrpSpPr>
            <a:grpSpLocks/>
          </p:cNvGrpSpPr>
          <p:nvPr/>
        </p:nvGrpSpPr>
        <p:grpSpPr bwMode="auto">
          <a:xfrm>
            <a:off x="6545263" y="5492750"/>
            <a:ext cx="1598612" cy="815975"/>
            <a:chOff x="4244014" y="3975786"/>
            <a:chExt cx="904049" cy="366962"/>
          </a:xfrm>
        </p:grpSpPr>
        <p:sp>
          <p:nvSpPr>
            <p:cNvPr id="37" name="Прямоугольник с двумя скругленными противолежащими углами 36"/>
            <p:cNvSpPr/>
            <p:nvPr/>
          </p:nvSpPr>
          <p:spPr>
            <a:xfrm flipV="1">
              <a:off x="4244014" y="3976500"/>
              <a:ext cx="904049" cy="366248"/>
            </a:xfrm>
            <a:prstGeom prst="round2DiagRect">
              <a:avLst>
                <a:gd name="adj1" fmla="val 37831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38" name="Picture 26" descr="https://habrastorage.org/getpro/moikrug/uploads/company/874/519/604/logo/medium_193ea5be318e4658a7571d32a2c3b966.png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/>
              </a:extLst>
            </a:blip>
            <a:srcRect l="20156" t="35223" r="23145" b="38318"/>
            <a:stretch/>
          </p:blipFill>
          <p:spPr bwMode="auto">
            <a:xfrm>
              <a:off x="4300546" y="3975786"/>
              <a:ext cx="786345" cy="366961"/>
            </a:xfrm>
            <a:prstGeom prst="rect">
              <a:avLst/>
            </a:prstGeom>
            <a:noFill/>
            <a:extLst>
              <a:ext uri="{909E8E84-426E-40DD-AFC4-6F175D3DCCD1}"/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4152" y="1518573"/>
            <a:ext cx="2207985" cy="677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7151" y="3693093"/>
            <a:ext cx="2097851" cy="7320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1960" y="5464135"/>
            <a:ext cx="1238078" cy="106120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9039" y="2402493"/>
            <a:ext cx="1227270" cy="115463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9094" t="23093" r="23060" b="24242"/>
          <a:stretch/>
        </p:blipFill>
        <p:spPr>
          <a:xfrm>
            <a:off x="6724725" y="4425102"/>
            <a:ext cx="1877603" cy="1148439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2339975" y="1628775"/>
            <a:ext cx="2220913" cy="142240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&gt;70</a:t>
            </a:r>
            <a:endParaRPr lang="ru-RU" sz="7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н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аблюдаемых</a:t>
            </a:r>
            <a:b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показателей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748213" y="2366963"/>
            <a:ext cx="1984375" cy="147161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7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э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кспертных партнеров</a:t>
            </a: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</a:endParaRPr>
          </a:p>
        </p:txBody>
      </p:sp>
      <p:sp>
        <p:nvSpPr>
          <p:cNvPr id="77835" name="TextBox 20"/>
          <p:cNvSpPr txBox="1">
            <a:spLocks noChangeArrowheads="1"/>
          </p:cNvSpPr>
          <p:nvPr/>
        </p:nvSpPr>
        <p:spPr bwMode="auto">
          <a:xfrm>
            <a:off x="2005013" y="4530725"/>
            <a:ext cx="2566987" cy="180022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tIns="180000"/>
          <a:lstStyle/>
          <a:p>
            <a:r>
              <a:rPr lang="ru-RU" sz="2000">
                <a:solidFill>
                  <a:schemeClr val="bg1"/>
                </a:solidFill>
                <a:latin typeface="OfficinaSansBookC"/>
              </a:rPr>
              <a:t>СМИ, инфраструктура, бизнес, объединения предпринимателей, наука, органы власти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48213" y="3951288"/>
            <a:ext cx="1984375" cy="147161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7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профильных исследований</a:t>
            </a: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288" y="260350"/>
            <a:ext cx="8713787" cy="892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Ежегодное исследование </a:t>
            </a:r>
            <a:r>
              <a:rPr lang="ru-RU" sz="26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бизнес-среды </a:t>
            </a:r>
            <a:endParaRPr lang="ru-RU" sz="2600" b="1" spc="-100" dirty="0" smtClean="0">
              <a:solidFill>
                <a:schemeClr val="tx1"/>
              </a:solidFill>
              <a:latin typeface="OfficinaSansBlackC" panose="00000A00000000000000" pitchFamily="2" charset="-5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Томской </a:t>
            </a:r>
            <a:r>
              <a:rPr lang="ru-RU" sz="26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области </a:t>
            </a:r>
          </a:p>
        </p:txBody>
      </p:sp>
      <p:sp>
        <p:nvSpPr>
          <p:cNvPr id="77838" name="Номер слайда 3"/>
          <p:cNvSpPr txBox="1">
            <a:spLocks/>
          </p:cNvSpPr>
          <p:nvPr/>
        </p:nvSpPr>
        <p:spPr bwMode="auto">
          <a:xfrm>
            <a:off x="34925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OfficinaSansBookC"/>
              </a:rPr>
              <a:t>12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79388" y="1628775"/>
            <a:ext cx="2592387" cy="142240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ea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/>
                <a:cs typeface="Times New Roman" panose="02020603050405020304" pitchFamily="18" charset="0"/>
              </a:rPr>
              <a:t>Опрошенных руководителей МСП: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3016250"/>
            <a:ext cx="4381500" cy="1524000"/>
          </a:xfrm>
          <a:prstGeom prst="rect">
            <a:avLst/>
          </a:prstGeom>
          <a:solidFill>
            <a:srgbClr val="00B050"/>
          </a:solidFill>
        </p:spPr>
        <p:txBody>
          <a:bodyPr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100" dirty="0">
                <a:solidFill>
                  <a:schemeClr val="bg1"/>
                </a:solidFill>
                <a:latin typeface="+mn-lt"/>
              </a:rPr>
              <a:t>микро-, малые и средние предприятия, индивидуальные </a:t>
            </a:r>
            <a:r>
              <a:rPr lang="ru-RU" sz="2000" spc="-100" dirty="0">
                <a:solidFill>
                  <a:schemeClr val="bg1"/>
                </a:solidFill>
                <a:latin typeface="+mn-lt"/>
              </a:rPr>
              <a:t>предприниматели: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100" dirty="0">
                <a:solidFill>
                  <a:schemeClr val="bg1"/>
                </a:solidFill>
                <a:latin typeface="OfficinaSansBlackC"/>
              </a:rPr>
              <a:t>15</a:t>
            </a:r>
            <a:r>
              <a:rPr lang="ru-RU" sz="2000" spc="-100" dirty="0">
                <a:solidFill>
                  <a:schemeClr val="bg1"/>
                </a:solidFill>
                <a:latin typeface="+mn-lt"/>
              </a:rPr>
              <a:t> основных видов деятельности (ОКВЭД), </a:t>
            </a:r>
            <a:r>
              <a:rPr lang="ru-RU" sz="2000" spc="-100" dirty="0">
                <a:solidFill>
                  <a:schemeClr val="bg1"/>
                </a:solidFill>
                <a:latin typeface="OfficinaSansBlackC"/>
              </a:rPr>
              <a:t>1-15 лет </a:t>
            </a:r>
            <a:r>
              <a:rPr lang="ru-RU" sz="2000" spc="-100" dirty="0">
                <a:solidFill>
                  <a:schemeClr val="bg1"/>
                </a:solidFill>
                <a:latin typeface="+mn-lt"/>
              </a:rPr>
              <a:t>ведения бизнеса, </a:t>
            </a:r>
            <a:br>
              <a:rPr lang="ru-RU" sz="2000" spc="-100" dirty="0">
                <a:solidFill>
                  <a:schemeClr val="bg1"/>
                </a:solidFill>
                <a:latin typeface="+mn-lt"/>
              </a:rPr>
            </a:br>
            <a:r>
              <a:rPr lang="ru-RU" sz="2000" spc="-100" dirty="0">
                <a:solidFill>
                  <a:schemeClr val="bg1"/>
                </a:solidFill>
                <a:latin typeface="OfficinaSansBlackC"/>
              </a:rPr>
              <a:t>20</a:t>
            </a:r>
            <a:r>
              <a:rPr lang="ru-RU" sz="2000" spc="-100" dirty="0">
                <a:solidFill>
                  <a:schemeClr val="bg1"/>
                </a:solidFill>
                <a:latin typeface="+mn-lt"/>
              </a:rPr>
              <a:t> муниципальных образований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Рисунок 9"/>
          <p:cNvPicPr>
            <a:picLocks noChangeAspect="1"/>
          </p:cNvPicPr>
          <p:nvPr/>
        </p:nvPicPr>
        <p:blipFill>
          <a:blip r:embed="rId2"/>
          <a:srcRect l="4271" r="504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10025"/>
            <a:ext cx="3830638" cy="13843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alpha val="74000"/>
                  <a:lumMod val="80000"/>
                  <a:lumOff val="20000"/>
                </a:schemeClr>
              </a:gs>
            </a:gsLst>
            <a:lin ang="0" scaled="1"/>
          </a:gradFill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effectLst>
                  <a:outerShdw blurRad="38100" dist="38100" dir="2700000" algn="tl">
                    <a:srgbClr val="E7E6E6"/>
                  </a:outerShdw>
                </a:effectLst>
                <a:latin typeface="Tahoma" pitchFamily="34" charset="0"/>
                <a:cs typeface="Tahoma" pitchFamily="34" charset="0"/>
              </a:rPr>
              <a:t>ПРЕДЕЛЬНО ИНТЕРАКТИВНЫЙ ПРОЦЕСС ОБУЧЕНИЯ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380038"/>
            <a:ext cx="3830638" cy="1477962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alpha val="68000"/>
                  <a:lumMod val="93000"/>
                  <a:lumOff val="7000"/>
                </a:schemeClr>
              </a:gs>
            </a:gsLst>
            <a:lin ang="0" scaled="1"/>
          </a:gra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Программа бизнес-школы ориентирована на использование активных форм обучения: тренингов, деловых игр и анализа бизнес-кейсов и др.</a:t>
            </a:r>
          </a:p>
        </p:txBody>
      </p:sp>
      <p:sp>
        <p:nvSpPr>
          <p:cNvPr id="78852" name="Номер слайда 3"/>
          <p:cNvSpPr txBox="1">
            <a:spLocks/>
          </p:cNvSpPr>
          <p:nvPr/>
        </p:nvSpPr>
        <p:spPr bwMode="auto">
          <a:xfrm>
            <a:off x="34925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13</a:t>
            </a:r>
          </a:p>
        </p:txBody>
      </p:sp>
      <p:pic>
        <p:nvPicPr>
          <p:cNvPr id="7885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98425"/>
            <a:ext cx="2843212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997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5525" y="349250"/>
            <a:ext cx="4213225" cy="6324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"Томск - студенческая столица России"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Центр нефтегазового образования"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"Клиника профессора 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Запускалова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"Центр корпоративной медицины"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Асиновский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 завод МДФ"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Племзавод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 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Заварзинский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Горсети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 Томск" + глобус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"Металлообработка"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Воронинский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 СПАС"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"Афинский квартал"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"Праздник топора“</a:t>
            </a:r>
            <a:endParaRPr lang="en-US" dirty="0">
              <a:solidFill>
                <a:schemeClr val="bg1">
                  <a:lumMod val="50000"/>
                </a:schemeClr>
              </a:solidFill>
              <a:latin typeface="OfficinaSansExtraBoldC" panose="00000900000000000000" pitchFamily="2" charset="-52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"Мастер игрушек"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Дамские штучки"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"Таежное золото"</a:t>
            </a:r>
            <a:endParaRPr lang="en-US" dirty="0">
              <a:solidFill>
                <a:schemeClr val="bg1">
                  <a:lumMod val="50000"/>
                </a:schemeClr>
              </a:solidFill>
              <a:latin typeface="OfficinaSansExtraBoldC" panose="00000900000000000000" pitchFamily="2" charset="-52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DEEPSUNGROW"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Crazy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 Подарки"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ТомИндуктор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Союзбетон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"FERO SOFT"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"ABF АБФ"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Тофлекс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"МАЯЧОК"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T.Group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Луквис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"АМБИТ"</a:t>
            </a:r>
          </a:p>
        </p:txBody>
      </p:sp>
      <p:pic>
        <p:nvPicPr>
          <p:cNvPr id="79874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5025" y="4730750"/>
            <a:ext cx="2982913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Рисунок 23"/>
          <p:cNvPicPr>
            <a:picLocks noChangeAspect="1"/>
          </p:cNvPicPr>
          <p:nvPr/>
        </p:nvPicPr>
        <p:blipFill>
          <a:blip r:embed="rId3"/>
          <a:srcRect l="26247" t="24800" r="26990" b="43404"/>
          <a:stretch>
            <a:fillRect/>
          </a:stretch>
        </p:blipFill>
        <p:spPr bwMode="auto">
          <a:xfrm>
            <a:off x="1355725" y="1373188"/>
            <a:ext cx="306863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4213" y="188913"/>
            <a:ext cx="4389437" cy="1200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Защита прав на </a:t>
            </a:r>
            <a:br>
              <a:rPr lang="ru-RU" sz="24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4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объекты интеллектуальной собственности</a:t>
            </a:r>
            <a:endParaRPr lang="ru-RU" sz="24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1</a:t>
            </a:r>
            <a:r>
              <a:rPr lang="en-US" sz="2400" dirty="0"/>
              <a:t>4</a:t>
            </a:r>
            <a:endParaRPr lang="ru-RU" sz="2400" dirty="0"/>
          </a:p>
        </p:txBody>
      </p:sp>
      <p:pic>
        <p:nvPicPr>
          <p:cNvPr id="79878" name="Рисунок 21" descr="C:\Users\Мальцев Алексей\AppData\Local\Microsoft\Windows\INetCacheContent.Word\глобус лого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3663" y="1460500"/>
            <a:ext cx="15779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Рисунок 24"/>
          <p:cNvPicPr>
            <a:picLocks noChangeAspect="1"/>
          </p:cNvPicPr>
          <p:nvPr/>
        </p:nvPicPr>
        <p:blipFill>
          <a:blip r:embed="rId5"/>
          <a:srcRect l="10651" t="2" r="7074" b="-1122"/>
          <a:stretch>
            <a:fillRect/>
          </a:stretch>
        </p:blipFill>
        <p:spPr bwMode="auto">
          <a:xfrm>
            <a:off x="500063" y="4578350"/>
            <a:ext cx="286385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Рисунок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150" y="2111375"/>
            <a:ext cx="2844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2759075"/>
            <a:ext cx="18526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Рисунок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7488" y="1373188"/>
            <a:ext cx="152558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Рисунок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9588" y="2698750"/>
            <a:ext cx="30702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4" name="Рисунок 4"/>
          <p:cNvPicPr>
            <a:picLocks noChangeAspect="1"/>
          </p:cNvPicPr>
          <p:nvPr/>
        </p:nvPicPr>
        <p:blipFill>
          <a:blip r:embed="rId10"/>
          <a:srcRect l="14465" t="14558" b="51123"/>
          <a:stretch>
            <a:fillRect/>
          </a:stretch>
        </p:blipFill>
        <p:spPr bwMode="auto">
          <a:xfrm>
            <a:off x="161925" y="3435350"/>
            <a:ext cx="24257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25214" t="39471" r="25214" b="35259"/>
          <a:stretch/>
        </p:blipFill>
        <p:spPr>
          <a:xfrm>
            <a:off x="1846883" y="4405192"/>
            <a:ext cx="2592288" cy="864096"/>
          </a:xfrm>
          <a:prstGeom prst="rect">
            <a:avLst/>
          </a:prstGeom>
        </p:spPr>
      </p:pic>
      <p:pic>
        <p:nvPicPr>
          <p:cNvPr id="79886" name="Рисунок 7"/>
          <p:cNvPicPr>
            <a:picLocks noChangeAspect="1"/>
          </p:cNvPicPr>
          <p:nvPr/>
        </p:nvPicPr>
        <p:blipFill>
          <a:blip r:embed="rId12"/>
          <a:srcRect l="6688" t="23288" r="21651" b="42207"/>
          <a:stretch>
            <a:fillRect/>
          </a:stretch>
        </p:blipFill>
        <p:spPr bwMode="auto">
          <a:xfrm>
            <a:off x="2449513" y="3467100"/>
            <a:ext cx="215741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20024" y="4405192"/>
            <a:ext cx="1231735" cy="705211"/>
          </a:xfrm>
          <a:prstGeom prst="rect">
            <a:avLst/>
          </a:prstGeom>
        </p:spPr>
      </p:pic>
      <p:pic>
        <p:nvPicPr>
          <p:cNvPr id="79888" name="Рисунок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13138" y="5497513"/>
            <a:ext cx="109378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Прямоугольник 8"/>
          <p:cNvSpPr>
            <a:spLocks noChangeArrowheads="1"/>
          </p:cNvSpPr>
          <p:nvPr/>
        </p:nvSpPr>
        <p:spPr bwMode="auto">
          <a:xfrm>
            <a:off x="290513" y="1465263"/>
            <a:ext cx="87455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70C0"/>
                </a:solidFill>
                <a:latin typeface="OfficinaSansExtraBoldC"/>
              </a:rPr>
              <a:t>Оценка регулирующего воздействия:</a:t>
            </a:r>
            <a:br>
              <a:rPr lang="ru-RU" b="1">
                <a:solidFill>
                  <a:srgbClr val="0070C0"/>
                </a:solidFill>
                <a:latin typeface="OfficinaSansExtraBoldC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ТПП РФ, Законодательная Дума Томской области, Администрация Томской области 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70C0"/>
                </a:solidFill>
                <a:latin typeface="OfficinaSansExtraBoldC"/>
              </a:rPr>
              <a:t>Общественные и экспертные советы:</a:t>
            </a: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Calibri" pitchFamily="34" charset="0"/>
              </a:rPr>
              <a:t>Прокуратура Томской области, Прокуратура г. Томска, ИФНС по Томской области, Томская таможня, Томскстат, УФАС по Томской области, Администрация г. Томска, Администрация Томской области, Росреестр, Кадастровая палата, Гарантийный фонд Томской области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70C0"/>
                </a:solidFill>
                <a:latin typeface="OfficinaSansExtraBoldC"/>
              </a:rPr>
              <a:t>Наблюдательные советы:</a:t>
            </a:r>
            <a:r>
              <a:rPr lang="ru-RU">
                <a:solidFill>
                  <a:srgbClr val="0070C0"/>
                </a:solidFill>
                <a:latin typeface="OfficinaSansExtraBoldC"/>
              </a:rPr>
              <a:t> </a:t>
            </a:r>
            <a:r>
              <a:rPr lang="en-US">
                <a:solidFill>
                  <a:srgbClr val="000000"/>
                </a:solidFill>
                <a:latin typeface="OfficinaSansExtraBoldC"/>
              </a:rPr>
              <a:t/>
            </a:r>
            <a:br>
              <a:rPr lang="en-US">
                <a:solidFill>
                  <a:srgbClr val="000000"/>
                </a:solidFill>
                <a:latin typeface="OfficinaSansExtraBoldC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НП «ФРМСП», Гарантийный фонд </a:t>
            </a:r>
            <a:br>
              <a:rPr lang="ru-RU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Томской области, АРП Северск, </a:t>
            </a:r>
            <a:br>
              <a:rPr lang="ru-RU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Фонд развития МСП ЗАТО Северск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70C0"/>
                </a:solidFill>
                <a:latin typeface="OfficinaSansExtraBoldC"/>
              </a:rPr>
              <a:t>Экспертные и конкурсные комиссии: </a:t>
            </a:r>
            <a:r>
              <a:rPr lang="ru-RU">
                <a:solidFill>
                  <a:srgbClr val="0070C0"/>
                </a:solidFill>
                <a:latin typeface="OfficinaSansExtraBoldC"/>
              </a:rPr>
              <a:t> </a:t>
            </a:r>
            <a:r>
              <a:rPr lang="en-US">
                <a:solidFill>
                  <a:srgbClr val="0070C0"/>
                </a:solidFill>
                <a:latin typeface="OfficinaSansExtraBoldC"/>
              </a:rPr>
              <a:t/>
            </a:r>
            <a:br>
              <a:rPr lang="en-US">
                <a:solidFill>
                  <a:srgbClr val="0070C0"/>
                </a:solidFill>
                <a:latin typeface="OfficinaSansExtraBoldC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Департамент по развитию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Calibri" pitchFamily="34" charset="0"/>
              </a:rPr>
              <a:t>инновационной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и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Calibri" pitchFamily="34" charset="0"/>
              </a:rPr>
              <a:t>предпринимательской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000000"/>
                </a:solidFill>
                <a:latin typeface="Calibri" pitchFamily="34" charset="0"/>
              </a:rPr>
              <a:t>деятельности </a:t>
            </a:r>
            <a:br>
              <a:rPr lang="ru-RU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Томской области, Управление экономического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развития администрации Города Томска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70C0"/>
                </a:solidFill>
                <a:latin typeface="OfficinaSansExtraBoldC"/>
              </a:rPr>
              <a:t>Системные партнеры в </a:t>
            </a:r>
            <a:r>
              <a:rPr lang="en-US" b="1">
                <a:solidFill>
                  <a:srgbClr val="0070C0"/>
                </a:solidFill>
                <a:latin typeface="OfficinaSansExtraBoldC"/>
              </a:rPr>
              <a:t/>
            </a:r>
            <a:br>
              <a:rPr lang="en-US" b="1">
                <a:solidFill>
                  <a:srgbClr val="0070C0"/>
                </a:solidFill>
                <a:latin typeface="OfficinaSansExtraBoldC"/>
              </a:rPr>
            </a:br>
            <a:r>
              <a:rPr lang="ru-RU" b="1">
                <a:solidFill>
                  <a:srgbClr val="0070C0"/>
                </a:solidFill>
                <a:latin typeface="OfficinaSansExtraBoldC"/>
              </a:rPr>
              <a:t>муниципальных образованиях</a:t>
            </a:r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:</a:t>
            </a:r>
            <a:r>
              <a:rPr lang="ru-RU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r>
              <a:rPr lang="ru-RU">
                <a:solidFill>
                  <a:srgbClr val="000000"/>
                </a:solidFill>
                <a:latin typeface="Calibri" pitchFamily="34" charset="0"/>
              </a:rPr>
              <a:t>20 центров поддержки предпринимательства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2913" y="476250"/>
            <a:ext cx="8410575" cy="893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Деятельность Томской ТПП по представлению интересов и защите </a:t>
            </a:r>
            <a:r>
              <a:rPr lang="ru-RU" sz="26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прав </a:t>
            </a:r>
            <a:r>
              <a:rPr lang="ru-RU" sz="26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 предпринимателей Томской области</a:t>
            </a:r>
            <a:endParaRPr lang="ru-RU" sz="26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pic>
        <p:nvPicPr>
          <p:cNvPr id="80899" name="Picture 2" descr="https://medisas.com/assets/integration_octopus-b224f046d40de76376604eebb80e1c9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270250"/>
            <a:ext cx="4103687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Номер слайда 3"/>
          <p:cNvSpPr txBox="1">
            <a:spLocks/>
          </p:cNvSpPr>
          <p:nvPr/>
        </p:nvSpPr>
        <p:spPr bwMode="auto">
          <a:xfrm>
            <a:off x="34925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http://spbtpp.ru/wp-content/uploads/2015/10/shutterstock_192005648.jpg"/>
          <p:cNvPicPr>
            <a:picLocks noChangeAspect="1" noChangeArrowheads="1"/>
          </p:cNvPicPr>
          <p:nvPr/>
        </p:nvPicPr>
        <p:blipFill>
          <a:blip r:embed="rId2"/>
          <a:srcRect l="6628" r="642"/>
          <a:stretch>
            <a:fillRect/>
          </a:stretch>
        </p:blipFill>
        <p:spPr bwMode="auto">
          <a:xfrm>
            <a:off x="0" y="-19050"/>
            <a:ext cx="91805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Прямоугольник 59"/>
          <p:cNvSpPr/>
          <p:nvPr/>
        </p:nvSpPr>
        <p:spPr>
          <a:xfrm>
            <a:off x="900113" y="1301750"/>
            <a:ext cx="1539875" cy="708025"/>
          </a:xfrm>
          <a:prstGeom prst="rect">
            <a:avLst/>
          </a:prstGeom>
          <a:solidFill>
            <a:srgbClr val="00B050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7000+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2947" name="Номер слайда 3"/>
          <p:cNvSpPr txBox="1">
            <a:spLocks/>
          </p:cNvSpPr>
          <p:nvPr/>
        </p:nvSpPr>
        <p:spPr bwMode="auto">
          <a:xfrm>
            <a:off x="179388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1188" y="260350"/>
            <a:ext cx="8713787" cy="892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bg1"/>
                </a:solidFill>
                <a:latin typeface="OfficinaSansBlackC" panose="00000A00000000000000" pitchFamily="2" charset="-52"/>
              </a:rPr>
              <a:t>Центр </a:t>
            </a:r>
            <a:r>
              <a:rPr lang="ru-RU" sz="2600" b="1" spc="-100" dirty="0">
                <a:solidFill>
                  <a:schemeClr val="bg1"/>
                </a:solidFill>
                <a:latin typeface="OfficinaSansBlackC" panose="00000A00000000000000" pitchFamily="2" charset="-52"/>
              </a:rPr>
              <a:t>экспертизы </a:t>
            </a:r>
            <a:endParaRPr lang="ru-RU" sz="2600" b="1" spc="-100" dirty="0" smtClean="0">
              <a:solidFill>
                <a:schemeClr val="bg1"/>
              </a:solidFill>
              <a:latin typeface="OfficinaSansBlackC" panose="00000A00000000000000" pitchFamily="2" charset="-5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 smtClean="0">
                <a:solidFill>
                  <a:schemeClr val="bg1"/>
                </a:solidFill>
                <a:latin typeface="OfficinaSansBlackC" panose="00000A00000000000000" pitchFamily="2" charset="-52"/>
              </a:rPr>
              <a:t>и </a:t>
            </a:r>
            <a:r>
              <a:rPr lang="ru-RU" sz="2600" b="1" spc="-100" dirty="0">
                <a:solidFill>
                  <a:schemeClr val="bg1"/>
                </a:solidFill>
                <a:latin typeface="OfficinaSansBlackC" panose="00000A00000000000000" pitchFamily="2" charset="-52"/>
              </a:rPr>
              <a:t>сертификации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8950" y="2009775"/>
            <a:ext cx="2354263" cy="64611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выданных сертификатов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Рисунок 5"/>
          <p:cNvPicPr>
            <a:picLocks noChangeAspect="1"/>
          </p:cNvPicPr>
          <p:nvPr/>
        </p:nvPicPr>
        <p:blipFill>
          <a:blip r:embed="rId3"/>
          <a:srcRect l="13283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5100" y="692150"/>
            <a:ext cx="4533900" cy="7413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>
                <a:latin typeface="OfficinaSansBlackC" panose="00000A00000000000000" pitchFamily="2" charset="-52"/>
              </a:rPr>
              <a:t>Конференция </a:t>
            </a:r>
            <a:r>
              <a:rPr lang="ru-RU" sz="2600" b="1" spc="-100" dirty="0">
                <a:latin typeface="OfficinaSansBlackC" panose="00000A00000000000000" pitchFamily="2" charset="-52"/>
              </a:rPr>
              <a:t/>
            </a:r>
            <a:br>
              <a:rPr lang="ru-RU" sz="2600" b="1" spc="-100" dirty="0">
                <a:latin typeface="OfficinaSansBlackC" panose="00000A00000000000000" pitchFamily="2" charset="-52"/>
              </a:rPr>
            </a:br>
            <a:r>
              <a:rPr lang="ru-RU" sz="2600" b="1" spc="-100" dirty="0">
                <a:latin typeface="OfficinaSansBlackC" panose="00000A00000000000000" pitchFamily="2" charset="-52"/>
              </a:rPr>
              <a:t>«</a:t>
            </a:r>
            <a:r>
              <a:rPr lang="ru-RU" sz="2600" b="1" spc="-100" dirty="0">
                <a:latin typeface="OfficinaSansBlackC" panose="00000A00000000000000" pitchFamily="2" charset="-52"/>
              </a:rPr>
              <a:t>Женщина и бизнес»</a:t>
            </a:r>
          </a:p>
        </p:txBody>
      </p:sp>
      <p:sp>
        <p:nvSpPr>
          <p:cNvPr id="83971" name="Номер слайда 3"/>
          <p:cNvSpPr txBox="1">
            <a:spLocks/>
          </p:cNvSpPr>
          <p:nvPr/>
        </p:nvSpPr>
        <p:spPr bwMode="auto">
          <a:xfrm>
            <a:off x="179388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Номер слайда 3"/>
          <p:cNvSpPr txBox="1">
            <a:spLocks/>
          </p:cNvSpPr>
          <p:nvPr/>
        </p:nvSpPr>
        <p:spPr bwMode="auto">
          <a:xfrm>
            <a:off x="179388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Номер слайда 3"/>
          <p:cNvSpPr txBox="1">
            <a:spLocks/>
          </p:cNvSpPr>
          <p:nvPr/>
        </p:nvSpPr>
        <p:spPr bwMode="auto">
          <a:xfrm>
            <a:off x="179388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19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5876925"/>
            <a:ext cx="4533900" cy="7413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>
                <a:latin typeface="OfficinaSansBlackC" panose="00000A00000000000000" pitchFamily="2" charset="-52"/>
              </a:rPr>
              <a:t>Национальная  премия</a:t>
            </a:r>
            <a:br>
              <a:rPr lang="ru-RU" sz="2600" b="1" spc="-100" dirty="0">
                <a:latin typeface="OfficinaSansBlackC" panose="00000A00000000000000" pitchFamily="2" charset="-52"/>
              </a:rPr>
            </a:br>
            <a:r>
              <a:rPr lang="ru-RU" sz="2600" b="1" spc="-100" dirty="0">
                <a:latin typeface="OfficinaSansBlackC" panose="00000A00000000000000" pitchFamily="2" charset="-52"/>
              </a:rPr>
              <a:t>«Золотой Меркурий»</a:t>
            </a:r>
            <a:endParaRPr lang="ru-RU" sz="2600" b="1" spc="-100" dirty="0">
              <a:latin typeface="OfficinaSansBlackC" panose="00000A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42913" y="476250"/>
            <a:ext cx="8410575" cy="49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Самый авторитетный региональный деловой журнал </a:t>
            </a:r>
          </a:p>
        </p:txBody>
      </p:sp>
      <p:sp>
        <p:nvSpPr>
          <p:cNvPr id="90114" name="Номер слайда 3"/>
          <p:cNvSpPr txBox="1">
            <a:spLocks/>
          </p:cNvSpPr>
          <p:nvPr/>
        </p:nvSpPr>
        <p:spPr bwMode="auto">
          <a:xfrm>
            <a:off x="34925" y="111125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98989"/>
                </a:solidFill>
                <a:latin typeface="Calibri" pitchFamily="34" charset="0"/>
              </a:rPr>
              <a:t>20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2275" y="1412875"/>
            <a:ext cx="4608513" cy="4740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68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OfficinaSansExtraBoldC" panose="00000900000000000000" pitchFamily="2" charset="-52"/>
              </a:rPr>
              <a:t>Деловой журнал Томской ТПП </a:t>
            </a:r>
          </a:p>
          <a:p>
            <a:pPr marL="1168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C00000"/>
                </a:solidFill>
                <a:latin typeface="OfficinaSansExtraBoldC" panose="00000900000000000000" pitchFamily="2" charset="-52"/>
              </a:rPr>
              <a:t>«Первый экономический»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solidFill>
                <a:srgbClr val="C00000"/>
              </a:solidFill>
              <a:latin typeface="OfficinaSansExtraBoldC" panose="00000900000000000000" pitchFamily="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82563" algn="l"/>
              </a:tabLst>
              <a:defRPr/>
            </a:pPr>
            <a:endParaRPr lang="ru-RU" sz="600" dirty="0">
              <a:solidFill>
                <a:prstClr val="black"/>
              </a:solidFill>
              <a:latin typeface="OfficinaSansExtraBoldC" panose="00000900000000000000" pitchFamily="2" charset="-5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 Издается с 2009 г. ежемесячно, тиражом </a:t>
            </a:r>
            <a:r>
              <a:rPr lang="ru-RU" b="1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4000</a:t>
            </a: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 экземпляров (одно из самых крупных региональных  печатных СМИ)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endParaRPr lang="ru-RU" sz="700" dirty="0">
              <a:solidFill>
                <a:prstClr val="black"/>
              </a:solidFill>
              <a:latin typeface="OfficinaSansExtraBoldC" panose="00000900000000000000" pitchFamily="2" charset="-5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Распространяется </a:t>
            </a: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в  Томской области, </a:t>
            </a: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</a:b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также через систему ТТП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endParaRPr lang="ru-RU" sz="900" dirty="0">
              <a:solidFill>
                <a:prstClr val="black"/>
              </a:solidFill>
              <a:latin typeface="OfficinaSansExtraBoldC" panose="00000900000000000000" pitchFamily="2" charset="-5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Победитель  XVII Всероссийского конкурса журналистов «Экономическое возрождение России» как </a:t>
            </a:r>
            <a:r>
              <a:rPr lang="ru-RU" sz="1600" b="1" dirty="0">
                <a:solidFill>
                  <a:srgbClr val="C00000"/>
                </a:solidFill>
                <a:latin typeface="OfficinaSansExtraBoldC" panose="00000900000000000000" pitchFamily="2" charset="-52"/>
              </a:rPr>
              <a:t>ЛУЧШЕЕ СМИ В СИСТЕМЕ ТПП РФ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endParaRPr lang="ru-RU" sz="1600" dirty="0">
              <a:solidFill>
                <a:prstClr val="black"/>
              </a:solidFill>
              <a:latin typeface="OfficinaSansExtraBoldC" panose="00000900000000000000" pitchFamily="2" charset="-5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OfficinaSansExtraBoldC" panose="00000900000000000000" pitchFamily="2" charset="-52"/>
              </a:rPr>
              <a:t>На страницах журнала выступают Губернатор  Томской области, Председатель региональной Законодательной Думы, зарубежные послы и консулы, известные  эксперты в сфере экономики и политики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4549775"/>
            <a:ext cx="1260475" cy="158591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116013"/>
            <a:ext cx="2305050" cy="22526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5"/>
          <a:srcRect l="11429" r="25877"/>
          <a:stretch/>
        </p:blipFill>
        <p:spPr bwMode="auto">
          <a:xfrm>
            <a:off x="6624638" y="3516313"/>
            <a:ext cx="2268537" cy="20732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0119" name="Picture 11" descr="http://razum21.ru/wp-content/uploads/2015/06/PElogo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1116013"/>
            <a:ext cx="14922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763" y="2781300"/>
            <a:ext cx="1260475" cy="16129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012825"/>
            <a:ext cx="1260475" cy="16208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027113"/>
            <a:ext cx="4895850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Томская ТПП – крупнейшее </a:t>
            </a:r>
            <a:b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объединение предпринимателей</a:t>
            </a:r>
            <a:endParaRPr lang="ru-RU" sz="28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</a:t>
            </a:r>
            <a:endParaRPr lang="ru-RU" sz="2400" dirty="0"/>
          </a:p>
        </p:txBody>
      </p:sp>
      <p:sp>
        <p:nvSpPr>
          <p:cNvPr id="49" name="Пятиугольник 48"/>
          <p:cNvSpPr/>
          <p:nvPr/>
        </p:nvSpPr>
        <p:spPr>
          <a:xfrm>
            <a:off x="3306763" y="2259013"/>
            <a:ext cx="938212" cy="381000"/>
          </a:xfrm>
          <a:prstGeom prst="homePlate">
            <a:avLst/>
          </a:prstGeom>
          <a:solidFill>
            <a:srgbClr val="00B050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OfficinaSansExtraBoldC" panose="00000900000000000000" pitchFamily="2" charset="-52"/>
              </a:rPr>
              <a:t>+36</a:t>
            </a:r>
            <a:r>
              <a:rPr lang="en-US" sz="1600" b="1" dirty="0">
                <a:solidFill>
                  <a:schemeClr val="bg1"/>
                </a:solidFill>
                <a:latin typeface="OfficinaSansExtraBoldC" panose="00000900000000000000" pitchFamily="2" charset="-52"/>
              </a:rPr>
              <a:t>%</a:t>
            </a:r>
            <a:endParaRPr lang="ru-RU" sz="2800" b="1" dirty="0">
              <a:solidFill>
                <a:schemeClr val="bg1"/>
              </a:solidFill>
              <a:latin typeface="OfficinaSansExtraBoldC" panose="00000900000000000000" pitchFamily="2" charset="-52"/>
            </a:endParaRPr>
          </a:p>
        </p:txBody>
      </p:sp>
      <p:pic>
        <p:nvPicPr>
          <p:cNvPr id="65541" name="Picture 2" descr="http://www.vostokgazprom.ru/sites/vg2012/tmpl/vg_old/p/logo.gif"/>
          <p:cNvPicPr>
            <a:picLocks noChangeAspect="1" noChangeArrowheads="1"/>
          </p:cNvPicPr>
          <p:nvPr/>
        </p:nvPicPr>
        <p:blipFill>
          <a:blip r:embed="rId4"/>
          <a:srcRect t="6213" b="27557"/>
          <a:stretch>
            <a:fillRect/>
          </a:stretch>
        </p:blipFill>
        <p:spPr bwMode="auto">
          <a:xfrm>
            <a:off x="6780213" y="4446588"/>
            <a:ext cx="23399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http://madeintomsk.info/i/content/277/4228/logo_180.jpg"/>
          <p:cNvPicPr>
            <a:picLocks noChangeAspect="1" noChangeArrowheads="1"/>
          </p:cNvPicPr>
          <p:nvPr/>
        </p:nvPicPr>
        <p:blipFill>
          <a:blip r:embed="rId5"/>
          <a:srcRect l="12331" t="19141" r="14194" b="16425"/>
          <a:stretch>
            <a:fillRect/>
          </a:stretch>
        </p:blipFill>
        <p:spPr bwMode="auto">
          <a:xfrm>
            <a:off x="4233863" y="4341813"/>
            <a:ext cx="56356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 descr="http://www.tomsk410.ru/images/sp/t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5600" y="5295900"/>
            <a:ext cx="10668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12" descr="http://tdtransoil.ru/wp-content/uploads/2013/05/neftehi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4188" y="18415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1888" y="5486400"/>
            <a:ext cx="141763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5900" y="3952875"/>
            <a:ext cx="8985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3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83025" y="5484813"/>
            <a:ext cx="8445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32" descr="http://www.micran.ru/sites/micran_ru/tmpl/micran_ru/p/logorus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60950" y="4275138"/>
            <a:ext cx="14462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34" descr="ИНКОМ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92775" y="2449513"/>
            <a:ext cx="89058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3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87925" y="6199188"/>
            <a:ext cx="1298575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41" descr="http://www.tusur.ru/export/sites/ru.tusur.new/ru/tusur/30-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65900" y="6275388"/>
            <a:ext cx="1233488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43" descr="Картинки по запросу элком плюс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41713" y="4891088"/>
            <a:ext cx="11874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45" descr="Картинки по запросу элекард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68900" y="2578100"/>
            <a:ext cx="12382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4" name="Picture 47" descr="http://www.ved.tomsk.ru/upload/images/catalog/desant_zdorovja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67025" y="5726113"/>
            <a:ext cx="876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5" name="Picture 52" descr="http://cs10574.vk.me/g22154777/a_3c69f99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07163" y="1235075"/>
            <a:ext cx="109378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6" name="Picture 54" descr="Томская электронная компания, НПП, ООО 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099050" y="3586163"/>
            <a:ext cx="1085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7" name="Picture 63" descr="http://artlife.ru/bitrix/templates/aau-main/images/logo.png"/>
          <p:cNvPicPr>
            <a:picLocks noChangeAspect="1" noChangeArrowheads="1"/>
          </p:cNvPicPr>
          <p:nvPr/>
        </p:nvPicPr>
        <p:blipFill>
          <a:blip r:embed="rId20"/>
          <a:srcRect t="5611" b="4579"/>
          <a:stretch>
            <a:fillRect/>
          </a:stretch>
        </p:blipFill>
        <p:spPr bwMode="auto">
          <a:xfrm>
            <a:off x="7861300" y="622300"/>
            <a:ext cx="11144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8" name="Picture 65" descr="http://e-disclosure.tomsk.ru/assets/upload/%D0%BC%D0%B0%D0%BD%D0%BE.gi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26025" y="3230563"/>
            <a:ext cx="11160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9" name="Picture 67" descr="Картинки по запросу аэропорт томск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519988" y="1762125"/>
            <a:ext cx="6508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0" name="Picture 7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45425" y="5881688"/>
            <a:ext cx="12350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1" name="Picture 7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553200" y="2346325"/>
            <a:ext cx="8572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2" name="Picture 2" descr="https://encrypted-tbn3.gstatic.com/images?q=tbn:ANd9GcR_MZbZceEDu7jVVh4EZ2YczXO8k-EhegVrNAuGHAnLKcMW5Eehgk3h8zqe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767638" y="3763963"/>
            <a:ext cx="139223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3" name="Picture 61" descr="http://tomsktpp.ru/upload/editor/logo/eskimos.jpg?r=1407384175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897688" y="1839913"/>
            <a:ext cx="512762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4" name="Рисунок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589838" y="24892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5" name="Picture 3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984750" y="4897438"/>
            <a:ext cx="1835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6" name="Picture 4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8061325" y="3032125"/>
            <a:ext cx="99536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7" name="Picture 5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018088" y="5610225"/>
            <a:ext cx="9731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8" name="Picture 6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615238" y="1084263"/>
            <a:ext cx="1528762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9" name="Picture 8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81825" y="369888"/>
            <a:ext cx="10175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0" name="Picture 10" descr="http://www.tomsk410.ru/images/sp/beer.pn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62838" y="3117850"/>
            <a:ext cx="512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1" name="Picture 4" descr="http://www.nevalab.ru/media/images/223_shk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6276975" y="3206750"/>
            <a:ext cx="113347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84213" y="260350"/>
            <a:ext cx="7775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Доля каждой торгово-промышленной палаты в объеме реализации услуг ТПП СФО</a:t>
            </a:r>
            <a:endParaRPr lang="ru-RU" sz="28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21</a:t>
            </a:r>
            <a:endParaRPr lang="ru-RU" sz="2400" dirty="0"/>
          </a:p>
        </p:txBody>
      </p:sp>
      <p:pic>
        <p:nvPicPr>
          <p:cNvPr id="92163" name="Рисунок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87915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8239125" y="46038"/>
            <a:ext cx="9032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2016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84213" y="260350"/>
            <a:ext cx="7775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Стратегические цели </a:t>
            </a:r>
            <a:b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Томской ТПП</a:t>
            </a:r>
            <a:r>
              <a:rPr lang="en-US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 </a:t>
            </a:r>
            <a:r>
              <a:rPr lang="ru-RU" sz="2800" b="1" spc="-100" dirty="0" smtClean="0">
                <a:solidFill>
                  <a:srgbClr val="0070C0"/>
                </a:solidFill>
                <a:latin typeface="OfficinaSansBlackC" panose="00000A00000000000000" pitchFamily="2" charset="-52"/>
              </a:rPr>
              <a:t>до </a:t>
            </a:r>
            <a:r>
              <a:rPr lang="ru-RU" sz="2800" b="1" spc="-100" dirty="0">
                <a:solidFill>
                  <a:srgbClr val="0070C0"/>
                </a:solidFill>
                <a:latin typeface="OfficinaSansBlackC" panose="00000A00000000000000" pitchFamily="2" charset="-52"/>
              </a:rPr>
              <a:t>2022 </a:t>
            </a:r>
            <a:r>
              <a:rPr lang="ru-RU" sz="2800" b="1" spc="-100" dirty="0" smtClean="0">
                <a:solidFill>
                  <a:srgbClr val="0070C0"/>
                </a:solidFill>
                <a:latin typeface="OfficinaSansBlackC" panose="00000A00000000000000" pitchFamily="2" charset="-52"/>
              </a:rPr>
              <a:t>года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22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50925" y="1350963"/>
            <a:ext cx="7920038" cy="10906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BookC" panose="00000500000000000000" pitchFamily="2" charset="-52"/>
              </a:rPr>
              <a:t>Поддержка </a:t>
            </a:r>
            <a:r>
              <a:rPr lang="ru-RU" sz="2400" spc="-100" dirty="0">
                <a:latin typeface="OfficinaSansBookC" panose="00000500000000000000" pitchFamily="2" charset="-52"/>
              </a:rPr>
              <a:t>предпринимательства в Томской </a:t>
            </a:r>
            <a:r>
              <a:rPr lang="ru-RU" sz="2400" spc="-100" dirty="0">
                <a:latin typeface="OfficinaSansBookC" panose="00000500000000000000" pitchFamily="2" charset="-52"/>
              </a:rPr>
              <a:t>области, формирование </a:t>
            </a:r>
            <a:r>
              <a:rPr lang="ru-RU" sz="2400" spc="-100" dirty="0">
                <a:latin typeface="OfficinaSansBookC" panose="00000500000000000000" pitchFamily="2" charset="-52"/>
              </a:rPr>
              <a:t>современной и конкурентоспособной инфраструктуры развития </a:t>
            </a:r>
            <a:r>
              <a:rPr lang="ru-RU" sz="2400" spc="-100" dirty="0">
                <a:latin typeface="OfficinaSansBookC" panose="00000500000000000000" pitchFamily="2" charset="-52"/>
              </a:rPr>
              <a:t>предпринимательства </a:t>
            </a:r>
            <a:endParaRPr lang="ru-RU" sz="2400" spc="-100" dirty="0">
              <a:solidFill>
                <a:srgbClr val="000000"/>
              </a:solidFill>
              <a:latin typeface="OfficinaSansBookC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0925" y="2517775"/>
            <a:ext cx="7920038" cy="757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BookC" panose="00000500000000000000" pitchFamily="2" charset="-52"/>
              </a:rPr>
              <a:t>Содействие </a:t>
            </a:r>
            <a:r>
              <a:rPr lang="ru-RU" sz="2400" spc="-100" dirty="0">
                <a:latin typeface="OfficinaSansBookC" panose="00000500000000000000" pitchFamily="2" charset="-52"/>
              </a:rPr>
              <a:t>улучшению </a:t>
            </a:r>
            <a:r>
              <a:rPr lang="ru-RU" sz="2400" spc="-100" dirty="0">
                <a:latin typeface="OfficinaSansBookC" panose="00000500000000000000" pitchFamily="2" charset="-52"/>
              </a:rPr>
              <a:t>«экосистемы» предпринимательства </a:t>
            </a:r>
            <a:r>
              <a:rPr lang="ru-RU" sz="2400" spc="-100" dirty="0">
                <a:latin typeface="OfficinaSansBookC" panose="00000500000000000000" pitchFamily="2" charset="-52"/>
              </a:rPr>
              <a:t>и </a:t>
            </a:r>
            <a:r>
              <a:rPr lang="ru-RU" sz="2400" spc="-100" dirty="0">
                <a:latin typeface="OfficinaSansBookC" panose="00000500000000000000" pitchFamily="2" charset="-52"/>
              </a:rPr>
              <a:t/>
            </a:r>
            <a:br>
              <a:rPr lang="ru-RU" sz="2400" spc="-100" dirty="0">
                <a:latin typeface="OfficinaSansBookC" panose="00000500000000000000" pitchFamily="2" charset="-52"/>
              </a:rPr>
            </a:br>
            <a:r>
              <a:rPr lang="ru-RU" sz="2400" spc="-100" dirty="0">
                <a:latin typeface="OfficinaSansBookC" panose="00000500000000000000" pitchFamily="2" charset="-52"/>
              </a:rPr>
              <a:t>инвестиционного </a:t>
            </a:r>
            <a:r>
              <a:rPr lang="ru-RU" sz="2400" spc="-100" dirty="0">
                <a:latin typeface="OfficinaSansBookC" panose="00000500000000000000" pitchFamily="2" charset="-52"/>
              </a:rPr>
              <a:t>климата в Томской области</a:t>
            </a:r>
            <a:endParaRPr lang="ru-RU" sz="2400" spc="-100" dirty="0">
              <a:solidFill>
                <a:srgbClr val="000000"/>
              </a:solidFill>
              <a:latin typeface="OfficinaSansBookC" panose="000005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50925" y="3295650"/>
            <a:ext cx="7920038" cy="757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BookC" panose="00000500000000000000" pitchFamily="2" charset="-52"/>
              </a:rPr>
              <a:t>Интеграция  </a:t>
            </a:r>
            <a:r>
              <a:rPr lang="ru-RU" sz="2400" spc="-100" dirty="0">
                <a:latin typeface="OfficinaSansBookC" panose="00000500000000000000" pitchFamily="2" charset="-52"/>
              </a:rPr>
              <a:t>региональной экономики в российскую и </a:t>
            </a:r>
            <a:r>
              <a:rPr lang="ru-RU" sz="2400" spc="-100" dirty="0">
                <a:latin typeface="OfficinaSansBookC" panose="00000500000000000000" pitchFamily="2" charset="-52"/>
              </a:rPr>
              <a:t/>
            </a:r>
            <a:br>
              <a:rPr lang="ru-RU" sz="2400" spc="-100" dirty="0">
                <a:latin typeface="OfficinaSansBookC" panose="00000500000000000000" pitchFamily="2" charset="-52"/>
              </a:rPr>
            </a:br>
            <a:r>
              <a:rPr lang="ru-RU" sz="2400" spc="-100" dirty="0">
                <a:latin typeface="OfficinaSansBookC" panose="00000500000000000000" pitchFamily="2" charset="-52"/>
              </a:rPr>
              <a:t>мировую </a:t>
            </a:r>
            <a:r>
              <a:rPr lang="ru-RU" sz="2400" spc="-100" dirty="0">
                <a:latin typeface="OfficinaSansBookC" panose="00000500000000000000" pitchFamily="2" charset="-52"/>
              </a:rPr>
              <a:t>торговую и финансово-экономические системы</a:t>
            </a:r>
            <a:endParaRPr lang="ru-RU" sz="2400" spc="-100" dirty="0">
              <a:solidFill>
                <a:srgbClr val="000000"/>
              </a:solidFill>
              <a:latin typeface="OfficinaSansBookC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1382713"/>
            <a:ext cx="735013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1.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0988" y="2503488"/>
            <a:ext cx="731837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2.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8925" y="3317875"/>
            <a:ext cx="733425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3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50925" y="4159250"/>
            <a:ext cx="7920038" cy="10906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BookC" panose="00000500000000000000" pitchFamily="2" charset="-52"/>
              </a:rPr>
              <a:t>Развитие </a:t>
            </a:r>
            <a:r>
              <a:rPr lang="ru-RU" sz="2400" spc="-100" dirty="0" err="1">
                <a:latin typeface="OfficinaSansBookC" panose="00000500000000000000" pitchFamily="2" charset="-52"/>
              </a:rPr>
              <a:t>несырьевого</a:t>
            </a:r>
            <a:r>
              <a:rPr lang="ru-RU" sz="2400" spc="-100" dirty="0">
                <a:latin typeface="OfficinaSansBookC" panose="00000500000000000000" pitchFamily="2" charset="-52"/>
              </a:rPr>
              <a:t> экспорта Томской области, торгово-экономических и научно-технических связей </a:t>
            </a:r>
            <a:r>
              <a:rPr lang="ru-RU" sz="2400" spc="-100" dirty="0">
                <a:latin typeface="OfficinaSansBookC" panose="00000500000000000000" pitchFamily="2" charset="-52"/>
              </a:rPr>
              <a:t>томских предприятий с партнерами из других </a:t>
            </a:r>
            <a:r>
              <a:rPr lang="ru-RU" sz="2400" spc="-100" dirty="0">
                <a:latin typeface="OfficinaSansBookC" panose="00000500000000000000" pitchFamily="2" charset="-52"/>
              </a:rPr>
              <a:t>регионов </a:t>
            </a:r>
            <a:r>
              <a:rPr lang="ru-RU" sz="2400" spc="-100" dirty="0">
                <a:latin typeface="OfficinaSansBookC" panose="00000500000000000000" pitchFamily="2" charset="-52"/>
              </a:rPr>
              <a:t>России и </a:t>
            </a:r>
            <a:r>
              <a:rPr lang="ru-RU" sz="2400" spc="-100" dirty="0">
                <a:latin typeface="OfficinaSansBookC" panose="00000500000000000000" pitchFamily="2" charset="-52"/>
              </a:rPr>
              <a:t>зарубежных стран</a:t>
            </a:r>
            <a:endParaRPr lang="ru-RU" sz="2400" spc="-100" dirty="0">
              <a:solidFill>
                <a:srgbClr val="000000"/>
              </a:solidFill>
              <a:latin typeface="OfficinaSansBookC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8925" y="4181475"/>
            <a:ext cx="731838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4.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12825" y="5445125"/>
            <a:ext cx="7920038" cy="757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BookC" panose="00000500000000000000" pitchFamily="2" charset="-52"/>
              </a:rPr>
              <a:t>Продвижение идеологии антикоррупционного </a:t>
            </a:r>
            <a:r>
              <a:rPr lang="ru-RU" sz="2400" spc="-100" dirty="0" err="1">
                <a:latin typeface="OfficinaSansBookC" panose="00000500000000000000" pitchFamily="2" charset="-52"/>
              </a:rPr>
              <a:t>комплаенса</a:t>
            </a:r>
            <a:r>
              <a:rPr lang="ru-RU" sz="2400" spc="-100" dirty="0">
                <a:latin typeface="OfficinaSansBookC" panose="00000500000000000000" pitchFamily="2" charset="-52"/>
              </a:rPr>
              <a:t/>
            </a:r>
            <a:br>
              <a:rPr lang="ru-RU" sz="2400" spc="-100" dirty="0">
                <a:latin typeface="OfficinaSansBookC" panose="00000500000000000000" pitchFamily="2" charset="-52"/>
              </a:rPr>
            </a:br>
            <a:r>
              <a:rPr lang="ru-RU" sz="2400" spc="-100" dirty="0">
                <a:latin typeface="OfficinaSansBookC" panose="00000500000000000000" pitchFamily="2" charset="-52"/>
              </a:rPr>
              <a:t>среди </a:t>
            </a:r>
            <a:r>
              <a:rPr lang="ru-RU" sz="2400" spc="-100" dirty="0">
                <a:latin typeface="OfficinaSansBookC" panose="00000500000000000000" pitchFamily="2" charset="-52"/>
              </a:rPr>
              <a:t>предпринимателей Томской области</a:t>
            </a:r>
            <a:endParaRPr lang="ru-RU" sz="2400" spc="-100" dirty="0">
              <a:solidFill>
                <a:srgbClr val="000000"/>
              </a:solidFill>
              <a:latin typeface="OfficinaSansBookC" panose="000005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0825" y="5395913"/>
            <a:ext cx="733425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5.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84213" y="260350"/>
            <a:ext cx="7775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Приоритетные направления </a:t>
            </a: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деятельности Томской ТПП </a:t>
            </a:r>
            <a:r>
              <a:rPr lang="ru-RU" sz="2800" b="1" spc="-100" dirty="0">
                <a:solidFill>
                  <a:srgbClr val="0070C0"/>
                </a:solidFill>
                <a:latin typeface="OfficinaSansBlackC" panose="00000A00000000000000" pitchFamily="2" charset="-52"/>
              </a:rPr>
              <a:t>на </a:t>
            </a:r>
            <a:r>
              <a:rPr lang="ru-RU" sz="2800" b="1" spc="-100" dirty="0" smtClean="0">
                <a:solidFill>
                  <a:srgbClr val="0070C0"/>
                </a:solidFill>
                <a:latin typeface="OfficinaSansBlackC" panose="00000A00000000000000" pitchFamily="2" charset="-52"/>
              </a:rPr>
              <a:t>2018 </a:t>
            </a:r>
            <a:r>
              <a:rPr lang="ru-RU" sz="2800" b="1" spc="-100" dirty="0">
                <a:solidFill>
                  <a:srgbClr val="0070C0"/>
                </a:solidFill>
                <a:latin typeface="OfficinaSansBlackC" panose="00000A00000000000000" pitchFamily="2" charset="-52"/>
              </a:rPr>
              <a:t>– 2022 годы 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23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0175" y="1782763"/>
            <a:ext cx="7708900" cy="12557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100" dirty="0">
                <a:latin typeface="OfficinaSansExtraBoldC" panose="00000900000000000000" pitchFamily="2" charset="-52"/>
              </a:rPr>
              <a:t>Повышение эффективности </a:t>
            </a:r>
            <a:r>
              <a:rPr lang="ru-RU" sz="2800" spc="-100" dirty="0">
                <a:latin typeface="OfficinaSansExtraBoldC" panose="00000900000000000000" pitchFamily="2" charset="-52"/>
              </a:rPr>
              <a:t/>
            </a:r>
            <a:br>
              <a:rPr lang="ru-RU" sz="2800" spc="-100" dirty="0">
                <a:latin typeface="OfficinaSansExtraBoldC" panose="00000900000000000000" pitchFamily="2" charset="-52"/>
              </a:rPr>
            </a:br>
            <a:r>
              <a:rPr lang="ru-RU" sz="2800" spc="-100" dirty="0">
                <a:latin typeface="OfficinaSansExtraBoldC" panose="00000900000000000000" pitchFamily="2" charset="-52"/>
              </a:rPr>
              <a:t>системы </a:t>
            </a:r>
            <a:r>
              <a:rPr lang="ru-RU" sz="2800" spc="-100" dirty="0">
                <a:latin typeface="OfficinaSansExtraBoldC" panose="00000900000000000000" pitchFamily="2" charset="-52"/>
              </a:rPr>
              <a:t>представления и </a:t>
            </a:r>
            <a:r>
              <a:rPr lang="ru-RU" sz="2800" spc="-100" dirty="0">
                <a:latin typeface="OfficinaSansExtraBoldC" panose="00000900000000000000" pitchFamily="2" charset="-52"/>
              </a:rPr>
              <a:t>защиты </a:t>
            </a:r>
            <a:br>
              <a:rPr lang="ru-RU" sz="2800" spc="-100" dirty="0">
                <a:latin typeface="OfficinaSansExtraBoldC" panose="00000900000000000000" pitchFamily="2" charset="-52"/>
              </a:rPr>
            </a:br>
            <a:r>
              <a:rPr lang="ru-RU" sz="2800" spc="-100" dirty="0">
                <a:latin typeface="OfficinaSansExtraBoldC" panose="00000900000000000000" pitchFamily="2" charset="-52"/>
              </a:rPr>
              <a:t>интересов </a:t>
            </a:r>
            <a:r>
              <a:rPr lang="ru-RU" sz="2800" spc="-100" dirty="0">
                <a:latin typeface="OfficinaSansExtraBoldC" panose="00000900000000000000" pitchFamily="2" charset="-52"/>
              </a:rPr>
              <a:t>бизнеса в органах власти</a:t>
            </a:r>
            <a:endParaRPr lang="ru-RU" sz="2800" spc="-100" dirty="0">
              <a:solidFill>
                <a:srgbClr val="00000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0175" y="3152775"/>
            <a:ext cx="7243763" cy="8683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100" dirty="0">
                <a:latin typeface="OfficinaSansExtraBoldC" panose="00000900000000000000" pitchFamily="2" charset="-52"/>
              </a:rPr>
              <a:t>Активное участие в реализации </a:t>
            </a:r>
            <a:r>
              <a:rPr lang="ru-RU" sz="2800" spc="-100" dirty="0">
                <a:latin typeface="OfficinaSansExtraBoldC" panose="00000900000000000000" pitchFamily="2" charset="-52"/>
              </a:rPr>
              <a:t/>
            </a:r>
            <a:br>
              <a:rPr lang="ru-RU" sz="2800" spc="-100" dirty="0">
                <a:latin typeface="OfficinaSansExtraBoldC" panose="00000900000000000000" pitchFamily="2" charset="-52"/>
              </a:rPr>
            </a:br>
            <a:r>
              <a:rPr lang="ru-RU" sz="2800" spc="-100" dirty="0">
                <a:latin typeface="OfficinaSansExtraBoldC" panose="00000900000000000000" pitchFamily="2" charset="-52"/>
              </a:rPr>
              <a:t>экономической </a:t>
            </a:r>
            <a:r>
              <a:rPr lang="ru-RU" sz="2800" spc="-100" dirty="0">
                <a:latin typeface="OfficinaSansExtraBoldC" panose="00000900000000000000" pitchFamily="2" charset="-52"/>
              </a:rPr>
              <a:t>политики государства</a:t>
            </a:r>
            <a:endParaRPr lang="ru-RU" sz="2800" spc="-100" dirty="0">
              <a:solidFill>
                <a:srgbClr val="00000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0175" y="4262438"/>
            <a:ext cx="7243763" cy="868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100" dirty="0">
                <a:latin typeface="OfficinaSansExtraBoldC" panose="00000900000000000000" pitchFamily="2" charset="-52"/>
              </a:rPr>
              <a:t>Сотрудничество с федеральными </a:t>
            </a:r>
            <a:r>
              <a:rPr lang="ru-RU" sz="2800" spc="-100" dirty="0">
                <a:latin typeface="OfficinaSansExtraBoldC" panose="00000900000000000000" pitchFamily="2" charset="-52"/>
              </a:rPr>
              <a:t/>
            </a:r>
            <a:br>
              <a:rPr lang="ru-RU" sz="2800" spc="-100" dirty="0">
                <a:latin typeface="OfficinaSansExtraBoldC" panose="00000900000000000000" pitchFamily="2" charset="-52"/>
              </a:rPr>
            </a:br>
            <a:r>
              <a:rPr lang="ru-RU" sz="2800" spc="-100" dirty="0">
                <a:latin typeface="OfficinaSansExtraBoldC" panose="00000900000000000000" pitchFamily="2" charset="-52"/>
              </a:rPr>
              <a:t>институтами </a:t>
            </a:r>
            <a:r>
              <a:rPr lang="ru-RU" sz="2800" spc="-100" dirty="0">
                <a:latin typeface="OfficinaSansExtraBoldC" panose="00000900000000000000" pitchFamily="2" charset="-52"/>
              </a:rPr>
              <a:t>развития</a:t>
            </a:r>
            <a:endParaRPr lang="ru-RU" sz="2800" spc="-100" dirty="0">
              <a:solidFill>
                <a:srgbClr val="00000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5000" y="1814513"/>
            <a:ext cx="735013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1.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0238" y="3138488"/>
            <a:ext cx="731837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2.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8175" y="4284663"/>
            <a:ext cx="733425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3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00175" y="5368925"/>
            <a:ext cx="7243763" cy="8683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100" dirty="0">
                <a:latin typeface="OfficinaSansExtraBoldC" panose="00000900000000000000" pitchFamily="2" charset="-52"/>
              </a:rPr>
              <a:t>Повышение эффективности взаимодействия Томской ТПП с системой ТПП РФ </a:t>
            </a:r>
            <a:endParaRPr lang="ru-RU" sz="2800" spc="-100" dirty="0">
              <a:solidFill>
                <a:srgbClr val="00000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8175" y="5391150"/>
            <a:ext cx="731838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4.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152525" y="82550"/>
            <a:ext cx="7777163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KPI </a:t>
            </a:r>
            <a:r>
              <a:rPr lang="ru-RU" sz="4000" b="1" spc="-100" dirty="0" smtClean="0">
                <a:solidFill>
                  <a:srgbClr val="0070C0"/>
                </a:solidFill>
                <a:latin typeface="OfficinaSansBlackC" panose="00000A00000000000000" pitchFamily="2" charset="-52"/>
              </a:rPr>
              <a:t>– 2022  </a:t>
            </a:r>
            <a:endParaRPr lang="ru-RU" sz="4000" b="1" spc="-100" dirty="0">
              <a:solidFill>
                <a:srgbClr val="0070C0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24</a:t>
            </a:r>
            <a:endParaRPr lang="ru-RU" sz="2400" dirty="0"/>
          </a:p>
        </p:txBody>
      </p:sp>
      <p:sp>
        <p:nvSpPr>
          <p:cNvPr id="95235" name="Прямоугольник 26"/>
          <p:cNvSpPr>
            <a:spLocks noChangeArrowheads="1"/>
          </p:cNvSpPr>
          <p:nvPr/>
        </p:nvSpPr>
        <p:spPr bwMode="auto">
          <a:xfrm>
            <a:off x="1217613" y="836613"/>
            <a:ext cx="78184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</a:pPr>
            <a:r>
              <a:rPr lang="ru-RU" sz="2400">
                <a:latin typeface="OfficinaSansMediumC"/>
              </a:rPr>
              <a:t>Довести до </a:t>
            </a:r>
            <a:r>
              <a:rPr lang="ru-RU" sz="4400" b="1">
                <a:solidFill>
                  <a:srgbClr val="002060"/>
                </a:solidFill>
                <a:latin typeface="OfficinaSansExtraBoldC"/>
              </a:rPr>
              <a:t>200</a:t>
            </a:r>
            <a:r>
              <a:rPr lang="ru-RU" sz="2400">
                <a:latin typeface="OfficinaSansMediumC"/>
              </a:rPr>
              <a:t> человек количество профессиональных инженеров России, сертифицированных по международным стандартам АТЭС </a:t>
            </a:r>
          </a:p>
        </p:txBody>
      </p:sp>
      <p:sp>
        <p:nvSpPr>
          <p:cNvPr id="95236" name="Прямоугольник 27"/>
          <p:cNvSpPr>
            <a:spLocks noChangeArrowheads="1"/>
          </p:cNvSpPr>
          <p:nvPr/>
        </p:nvSpPr>
        <p:spPr bwMode="auto">
          <a:xfrm>
            <a:off x="1217613" y="2322513"/>
            <a:ext cx="760253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</a:pPr>
            <a:r>
              <a:rPr lang="ru-RU" sz="2400">
                <a:latin typeface="OfficinaSansMediumC"/>
              </a:rPr>
              <a:t>Обеспечить присутствие продукции томских компаний в закупках </a:t>
            </a:r>
            <a:r>
              <a:rPr lang="ru-RU" sz="4400" b="1">
                <a:solidFill>
                  <a:srgbClr val="002060"/>
                </a:solidFill>
                <a:latin typeface="OfficinaSansExtraBoldC"/>
              </a:rPr>
              <a:t>100 </a:t>
            </a:r>
            <a:r>
              <a:rPr lang="ru-RU" sz="2400">
                <a:latin typeface="OfficinaSansMediumC"/>
              </a:rPr>
              <a:t>крупнейших заказчиков России</a:t>
            </a:r>
            <a:endParaRPr lang="ru-RU" sz="2400">
              <a:solidFill>
                <a:srgbClr val="000000"/>
              </a:solidFill>
              <a:latin typeface="OfficinaSansMediumC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17613" y="3575050"/>
            <a:ext cx="7818437" cy="13668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latin typeface="OfficinaSansMediumC" panose="00000600000000000000" pitchFamily="2" charset="-52"/>
              </a:rPr>
              <a:t>Реализовать меры по привлечению инвестиционных проектов на территори</a:t>
            </a:r>
            <a:r>
              <a:rPr lang="ru-RU" sz="2400" spc="-100" dirty="0">
                <a:latin typeface="OfficinaSansMediumC" panose="00000600000000000000" pitchFamily="2" charset="-52"/>
              </a:rPr>
              <a:t>ю</a:t>
            </a:r>
            <a:r>
              <a:rPr lang="ru-RU" sz="2400" spc="-100" dirty="0">
                <a:latin typeface="OfficinaSansMediumC" panose="00000600000000000000" pitchFamily="2" charset="-52"/>
              </a:rPr>
              <a:t> Томской области общей стоимостью не менее </a:t>
            </a:r>
            <a:r>
              <a:rPr lang="ru-RU" sz="4400" b="1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10 млрд. руб.</a:t>
            </a:r>
            <a:endParaRPr lang="ru-RU" sz="4400" b="1" dirty="0">
              <a:solidFill>
                <a:srgbClr val="00206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2438" y="866775"/>
            <a:ext cx="735012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1.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47675" y="2308225"/>
            <a:ext cx="731838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2.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5613" y="3657600"/>
            <a:ext cx="733425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3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95241" name="Прямоугольник 35"/>
          <p:cNvSpPr>
            <a:spLocks noChangeArrowheads="1"/>
          </p:cNvSpPr>
          <p:nvPr/>
        </p:nvSpPr>
        <p:spPr bwMode="auto">
          <a:xfrm>
            <a:off x="1217613" y="5064125"/>
            <a:ext cx="784701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</a:pPr>
            <a:r>
              <a:rPr lang="ru-RU" sz="2400">
                <a:latin typeface="OfficinaSansMediumC"/>
              </a:rPr>
              <a:t>Обеспечить продвижение интересов бизнес-сообщества Томской области при реализации дорожных карт </a:t>
            </a:r>
            <a:br>
              <a:rPr lang="ru-RU" sz="2400">
                <a:latin typeface="OfficinaSansMediumC"/>
              </a:rPr>
            </a:br>
            <a:r>
              <a:rPr lang="ru-RU" sz="4000" b="1">
                <a:solidFill>
                  <a:srgbClr val="002060"/>
                </a:solidFill>
                <a:latin typeface="OfficinaSansExtraBoldC"/>
              </a:rPr>
              <a:t>5 институтов развития</a:t>
            </a:r>
            <a:r>
              <a:rPr lang="ru-RU" sz="2400">
                <a:latin typeface="OfficinaSansMediumC"/>
              </a:rPr>
              <a:t>: АСИ, ТПП РФ, Корпорация МСП, ФРП, РЭЦ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55613" y="5057775"/>
            <a:ext cx="731837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4.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25</a:t>
            </a:r>
            <a:endParaRPr lang="ru-RU" sz="2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17613" y="1125538"/>
            <a:ext cx="7602537" cy="10334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20" dirty="0">
                <a:latin typeface="OfficinaSansMediumC" panose="00000600000000000000" pitchFamily="2" charset="-52"/>
              </a:rPr>
              <a:t>Довести число </a:t>
            </a:r>
            <a:r>
              <a:rPr lang="ru-RU" sz="2400" spc="-120" dirty="0">
                <a:latin typeface="OfficinaSansMediumC" panose="00000600000000000000" pitchFamily="2" charset="-52"/>
              </a:rPr>
              <a:t>экспортеров Томской области до </a:t>
            </a:r>
            <a:r>
              <a:rPr lang="ru-RU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400</a:t>
            </a:r>
            <a:r>
              <a:rPr lang="ru-RU" sz="2400" spc="-120" dirty="0">
                <a:latin typeface="OfficinaSansMediumC" panose="00000600000000000000" pitchFamily="2" charset="-52"/>
              </a:rPr>
              <a:t> предприятий и </a:t>
            </a:r>
            <a:r>
              <a:rPr lang="ru-RU" sz="2400" spc="-120" dirty="0">
                <a:latin typeface="OfficinaSansMediumC" panose="00000600000000000000" pitchFamily="2" charset="-52"/>
              </a:rPr>
              <a:t>организаций</a:t>
            </a:r>
            <a:endParaRPr lang="ru-RU" sz="2400" spc="-120" dirty="0">
              <a:latin typeface="OfficinaSansMediumC" panose="00000600000000000000" pitchFamily="2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17613" y="2327275"/>
            <a:ext cx="7602537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20" dirty="0">
                <a:latin typeface="OfficinaSansMediumC" panose="00000600000000000000" pitchFamily="2" charset="-52"/>
              </a:rPr>
              <a:t>Вернуть </a:t>
            </a:r>
            <a:r>
              <a:rPr lang="ru-RU" sz="2400" spc="-120" dirty="0">
                <a:latin typeface="OfficinaSansMediumC" panose="00000600000000000000" pitchFamily="2" charset="-52"/>
              </a:rPr>
              <a:t>томскую продукцию на традиционные со времен СССР рынки зарубежных стран </a:t>
            </a:r>
            <a:r>
              <a:rPr lang="ru-RU" sz="2400" spc="-120" dirty="0">
                <a:latin typeface="OfficinaSansMediumC" panose="00000600000000000000" pitchFamily="2" charset="-52"/>
              </a:rPr>
              <a:t>– </a:t>
            </a:r>
            <a:r>
              <a:rPr lang="ru-RU" sz="32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стран СНГ</a:t>
            </a:r>
            <a:r>
              <a:rPr lang="ru-RU" sz="32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, </a:t>
            </a:r>
            <a:br>
              <a:rPr lang="ru-RU" sz="32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</a:br>
            <a:r>
              <a:rPr lang="ru-RU" sz="32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Юго-Восточной </a:t>
            </a:r>
            <a:r>
              <a:rPr lang="ru-RU" sz="32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Азии, приграничных стран</a:t>
            </a:r>
            <a:endParaRPr lang="ru-RU" sz="3200" b="1" spc="-120" dirty="0">
              <a:solidFill>
                <a:srgbClr val="002060"/>
              </a:solidFill>
              <a:latin typeface="OfficinaSansExtraBoldC" panose="00000900000000000000" pitchFamily="2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25550" y="3789363"/>
            <a:ext cx="7926388" cy="10334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20" dirty="0">
                <a:latin typeface="OfficinaSansMediumC" panose="00000600000000000000" pitchFamily="2" charset="-52"/>
              </a:rPr>
              <a:t>Реализовать меры </a:t>
            </a:r>
            <a:r>
              <a:rPr lang="ru-RU" sz="2400" spc="-120" dirty="0">
                <a:latin typeface="OfficinaSansMediumC" panose="00000600000000000000" pitchFamily="2" charset="-52"/>
              </a:rPr>
              <a:t>по обеспечению ежегодного роста объемов регионального экспорта на </a:t>
            </a:r>
            <a:r>
              <a:rPr lang="en-US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$</a:t>
            </a:r>
            <a:r>
              <a:rPr lang="ru-RU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10</a:t>
            </a:r>
            <a:r>
              <a:rPr lang="en-US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 </a:t>
            </a:r>
            <a:r>
              <a:rPr lang="ru-RU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млн.</a:t>
            </a:r>
            <a:r>
              <a:rPr lang="en-US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 </a:t>
            </a:r>
            <a:endParaRPr lang="ru-RU" sz="2400" spc="-120" dirty="0">
              <a:latin typeface="OfficinaSansMediumC" panose="00000600000000000000" pitchFamily="2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2438" y="1157288"/>
            <a:ext cx="733425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5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47675" y="2312988"/>
            <a:ext cx="731838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6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5613" y="3816350"/>
            <a:ext cx="731837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7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9200" y="4843463"/>
            <a:ext cx="7818438" cy="10334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20" dirty="0">
                <a:latin typeface="OfficinaSansMediumC" panose="00000600000000000000" pitchFamily="2" charset="-52"/>
              </a:rPr>
              <a:t>Увеличить численность </a:t>
            </a:r>
            <a:r>
              <a:rPr lang="ru-RU" sz="2400" spc="-120" dirty="0">
                <a:latin typeface="OfficinaSansMediumC" panose="00000600000000000000" pitchFamily="2" charset="-52"/>
              </a:rPr>
              <a:t>членской базы Томской ТПП </a:t>
            </a:r>
            <a:r>
              <a:rPr lang="ru-RU" sz="2400" spc="-120" dirty="0">
                <a:latin typeface="OfficinaSansMediumC" panose="00000600000000000000" pitchFamily="2" charset="-52"/>
              </a:rPr>
              <a:t>до </a:t>
            </a:r>
            <a:r>
              <a:rPr lang="ru-RU" sz="4400" b="1" spc="-120" dirty="0">
                <a:solidFill>
                  <a:srgbClr val="00B050"/>
                </a:solidFill>
                <a:latin typeface="OfficinaSansExtraBoldC" panose="00000900000000000000" pitchFamily="2" charset="-52"/>
              </a:rPr>
              <a:t>600</a:t>
            </a:r>
            <a:r>
              <a:rPr lang="ru-RU" sz="4400" b="1" spc="-120" dirty="0">
                <a:solidFill>
                  <a:srgbClr val="002060"/>
                </a:solidFill>
                <a:latin typeface="OfficinaSansExtraBoldC" panose="00000900000000000000" pitchFamily="2" charset="-52"/>
              </a:rPr>
              <a:t> </a:t>
            </a:r>
            <a:r>
              <a:rPr lang="ru-RU" sz="2400" spc="-120" dirty="0">
                <a:latin typeface="OfficinaSansMediumC" panose="00000600000000000000" pitchFamily="2" charset="-52"/>
              </a:rPr>
              <a:t>предприятий и организаций</a:t>
            </a:r>
            <a:endParaRPr lang="ru-RU" sz="2400" spc="-120" dirty="0">
              <a:solidFill>
                <a:srgbClr val="000000"/>
              </a:solidFill>
              <a:latin typeface="OfficinaSansMediumC" panose="000006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5613" y="5032375"/>
            <a:ext cx="731837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8</a:t>
            </a:r>
            <a:r>
              <a:rPr lang="ru-RU" sz="4800" dirty="0">
                <a:solidFill>
                  <a:schemeClr val="bg1">
                    <a:lumMod val="50000"/>
                  </a:schemeClr>
                </a:solidFill>
                <a:latin typeface="OfficinaSansBlackC" panose="00000A00000000000000" pitchFamily="2" charset="-52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5863" y="176213"/>
            <a:ext cx="7777162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KPI </a:t>
            </a:r>
            <a:r>
              <a:rPr lang="ru-RU" sz="4000" b="1" spc="-100" dirty="0" smtClean="0">
                <a:solidFill>
                  <a:srgbClr val="0070C0"/>
                </a:solidFill>
                <a:latin typeface="OfficinaSansBlackC" panose="00000A00000000000000" pitchFamily="2" charset="-52"/>
              </a:rPr>
              <a:t>– 2022  </a:t>
            </a:r>
            <a:endParaRPr lang="ru-RU" sz="4000" b="1" spc="-100" dirty="0">
              <a:solidFill>
                <a:srgbClr val="0070C0"/>
              </a:solidFill>
              <a:latin typeface="OfficinaSansBlackC" panose="00000A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843213" y="1052513"/>
            <a:ext cx="6121400" cy="145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 panose="00000A00000000000000" pitchFamily="2" charset="-52"/>
              </a:rPr>
              <a:t>«…обеспечить </a:t>
            </a:r>
            <a:r>
              <a:rPr lang="ru-RU" sz="28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 panose="00000A00000000000000" pitchFamily="2" charset="-52"/>
              </a:rPr>
              <a:t>в Томской области лучшее качество жизни в </a:t>
            </a:r>
            <a:r>
              <a:rPr lang="ru-RU" sz="2800" b="1" spc="-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lackC" panose="00000A00000000000000" pitchFamily="2" charset="-52"/>
              </a:rPr>
              <a:t>Сибири…»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b="1" spc="-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fficinaSansBlackC" panose="00000A00000000000000" pitchFamily="2" charset="-52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Стратегия </a:t>
            </a:r>
            <a:r>
              <a:rPr lang="ru-RU" sz="1600" b="1" i="1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социально-экономического </a:t>
            </a:r>
            <a:r>
              <a:rPr lang="ru-RU" sz="1600" b="1" i="1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развития 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Томской </a:t>
            </a:r>
            <a:r>
              <a:rPr lang="ru-RU" sz="1600" b="1" i="1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области до 2030 год</a:t>
            </a:r>
            <a:r>
              <a:rPr lang="ru-RU" sz="1600" b="1" i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BookC" panose="00000500000000000000" pitchFamily="2" charset="-52"/>
              </a:rPr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P:\Предпринимательство\файлы Гумилевский\2014\_инженерный центр\ПР\roll_ready_05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88913"/>
            <a:ext cx="29400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Box 4"/>
          <p:cNvSpPr txBox="1">
            <a:spLocks noChangeArrowheads="1"/>
          </p:cNvSpPr>
          <p:nvPr/>
        </p:nvSpPr>
        <p:spPr bwMode="auto">
          <a:xfrm>
            <a:off x="107950" y="1595438"/>
            <a:ext cx="4895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OfficinaSansExtraBoldC"/>
              </a:rPr>
              <a:t>Центр международной сертификации профессиональных инженеров</a:t>
            </a:r>
          </a:p>
        </p:txBody>
      </p:sp>
      <p:sp>
        <p:nvSpPr>
          <p:cNvPr id="67587" name="Прямоугольник 8"/>
          <p:cNvSpPr>
            <a:spLocks noChangeArrowheads="1"/>
          </p:cNvSpPr>
          <p:nvPr/>
        </p:nvSpPr>
        <p:spPr bwMode="auto">
          <a:xfrm>
            <a:off x="5076825" y="2457450"/>
            <a:ext cx="39751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OfficinaSansBookC"/>
              </a:rPr>
              <a:t>НАБЛЮДАТЕЛЬНЫЙ </a:t>
            </a:r>
          </a:p>
          <a:p>
            <a:pPr algn="ctr"/>
            <a:r>
              <a:rPr lang="ru-RU" sz="2000" b="1">
                <a:solidFill>
                  <a:srgbClr val="FFFFFF"/>
                </a:solidFill>
                <a:latin typeface="OfficinaSansBookC"/>
              </a:rPr>
              <a:t>СОВЕТ</a:t>
            </a:r>
            <a:endParaRPr lang="ru-RU" sz="1100" b="1">
              <a:solidFill>
                <a:srgbClr val="FFFFFF"/>
              </a:solidFill>
              <a:latin typeface="OfficinaSansBookC"/>
            </a:endParaRP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Катырин С.Н.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  -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Президент ТПП РФ</a:t>
            </a: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Верба В.С. 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- Г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енеральный конструктор ОАО «Концерн «Вега»</a:t>
            </a: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Вержанский А.П. 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-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Директор НП "Горнопромышленники России"</a:t>
            </a: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Островский В.С.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 -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Вице-президент Российского Союза строителей </a:t>
            </a: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Шмаль Г.И.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- Президент Союза</a:t>
            </a:r>
            <a:r>
              <a:rPr lang="en-US" altLang="ru-RU">
                <a:solidFill>
                  <a:srgbClr val="FFFFFF"/>
                </a:solidFill>
                <a:latin typeface="OfficinaSansBookC"/>
              </a:rPr>
              <a:t>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нефтегазопромышленников России</a:t>
            </a:r>
          </a:p>
          <a:p>
            <a:pPr>
              <a:spcAft>
                <a:spcPts val="600"/>
              </a:spcAft>
            </a:pPr>
            <a:r>
              <a:rPr lang="ru-RU" altLang="ru-RU" b="1">
                <a:solidFill>
                  <a:srgbClr val="FFFFFF"/>
                </a:solidFill>
                <a:latin typeface="OfficinaSansExtraBoldC"/>
              </a:rPr>
              <a:t>Иванов В.П. </a:t>
            </a:r>
            <a:r>
              <a:rPr lang="ru-RU" altLang="ru-RU" b="1">
                <a:solidFill>
                  <a:srgbClr val="FFFFFF"/>
                </a:solidFill>
                <a:latin typeface="OfficinaSansBookC"/>
              </a:rPr>
              <a:t>– </a:t>
            </a:r>
            <a:r>
              <a:rPr lang="ru-RU" altLang="ru-RU">
                <a:solidFill>
                  <a:srgbClr val="FFFFFF"/>
                </a:solidFill>
                <a:latin typeface="OfficinaSansBookC"/>
              </a:rPr>
              <a:t>Президент Российского Союза химиков</a:t>
            </a:r>
            <a:endParaRPr lang="ru-RU" b="1">
              <a:solidFill>
                <a:srgbClr val="FFFFFF"/>
              </a:solidFill>
              <a:latin typeface="OfficinaSansBook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25" y="5110163"/>
            <a:ext cx="2562225" cy="1414462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&gt;</a:t>
            </a:r>
            <a:r>
              <a:rPr lang="ru-RU" sz="54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20</a:t>
            </a:r>
            <a:r>
              <a:rPr lang="en-US" sz="54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0 </a:t>
            </a:r>
            <a:endParaRPr lang="ru-RU" sz="5400" b="1" dirty="0">
              <a:solidFill>
                <a:prstClr val="white"/>
              </a:solidFill>
              <a:latin typeface="OfficinaSansExtraBoldC" panose="00000900000000000000" pitchFamily="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-50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независимых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-50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экспертов-экзаменаторов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2225" y="5110163"/>
            <a:ext cx="2514600" cy="1262062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-50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направлений инженерной</a:t>
            </a:r>
            <a:endParaRPr lang="en-US" sz="1600" spc="-50" dirty="0">
              <a:solidFill>
                <a:prstClr val="white"/>
              </a:solidFill>
              <a:latin typeface="OfficinaSansExtraBoldC" panose="00000900000000000000" pitchFamily="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-50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 деятельности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323850" y="3452813"/>
            <a:ext cx="5468938" cy="1601787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21</a:t>
            </a:r>
            <a:r>
              <a:rPr lang="en-US" sz="5400" b="1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 </a:t>
            </a:r>
            <a:endParaRPr lang="ru-RU" sz="4400" b="1" dirty="0">
              <a:solidFill>
                <a:prstClr val="white"/>
              </a:solidFill>
              <a:latin typeface="OfficinaSansExtraBoldC" panose="00000900000000000000" pitchFamily="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OfficinaSansExtraBoldC" panose="00000900000000000000" pitchFamily="2" charset="-52"/>
              </a:rPr>
              <a:t>страна признает международный сертификат профессионального инженера</a:t>
            </a:r>
          </a:p>
        </p:txBody>
      </p:sp>
      <p:pic>
        <p:nvPicPr>
          <p:cNvPr id="25" name="Picture 2" descr="P:\Предпринимательство\файлы Гумилевский\2014\_инженерный центр\ПР\roll_ready_05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81472"/>
          <a:stretch/>
        </p:blipFill>
        <p:spPr bwMode="auto">
          <a:xfrm rot="16200000">
            <a:off x="720992" y="493651"/>
            <a:ext cx="1053745" cy="1019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6" name="Picture 2" descr="P:\Предпринимательство\файлы Гумилевский\2014\_инженерный центр\ПР\roll_ready_05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39897" b="41575"/>
          <a:stretch/>
        </p:blipFill>
        <p:spPr bwMode="auto">
          <a:xfrm rot="16200000">
            <a:off x="1945127" y="493652"/>
            <a:ext cx="1053745" cy="1019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7593" name="Picture 4" descr="http://icc.tomsktpp.ru/wp-content/themes/ttpp/img/logo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0238" y="695325"/>
            <a:ext cx="14557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4" descr="http://1.avatars.mds.yandex.net/get-entity_search/17809/37761754/S200xU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1950" y="26368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6" descr="http://1.avatars.mds.yandex.net/get-entity_search/15188/1336170/S200xU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9325" y="26368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8" descr="http://1.avatars.mds.yandex.net/get-entity_search/17826/35442319/S120xU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8288" y="26368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10" descr="http://1.avatars.mds.yandex.net/get-entity_search/30003/35357707/S120xU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2988" y="2636838"/>
            <a:ext cx="5413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12" descr="http://1.avatars.mds.yandex.net/get-entity_search/35065/36645173/S120xU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2988" y="3068638"/>
            <a:ext cx="5413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9" name="Picture 14" descr="http://1.avatars.mds.yandex.net/get-entity_search/34196/37437980/S200xU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31950" y="30686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0" name="Picture 16" descr="http://1.avatars.mds.yandex.net/get-entity_search/35065/36454209/S120xU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19325" y="30686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1" name="Picture 18" descr="http://1.avatars.mds.yandex.net/get-entity_search/35065/37286905/SUx150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08288" y="3068638"/>
            <a:ext cx="5397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2" name="Picture 20" descr="http://1.avatars.mds.yandex.net/get-entity_search/15931/34612348/S120x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87725" y="3068638"/>
            <a:ext cx="541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3" name="Picture 22" descr="http://1.avatars.mds.yandex.net/get-entity_search/23326/10129019/S200xU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87725" y="2636838"/>
            <a:ext cx="541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>
                <a:solidFill>
                  <a:schemeClr val="tx1">
                    <a:tint val="75000"/>
                  </a:schemeClr>
                </a:solidFill>
              </a:rPr>
              <a:t>3</a:t>
            </a:r>
            <a:endParaRPr lang="ru-RU" sz="2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560513" y="1844675"/>
            <a:ext cx="6724650" cy="41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Международная сеть поддержки предпринимательства и инноваций 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EEN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600 организаций в </a:t>
            </a:r>
            <a:r>
              <a:rPr lang="ru-RU" sz="2000" b="1" cap="all" dirty="0">
                <a:solidFill>
                  <a:srgbClr val="0070C0"/>
                </a:solidFill>
                <a:latin typeface="OfficinaSansBlackC"/>
              </a:rPr>
              <a:t>56</a:t>
            </a:r>
            <a:r>
              <a:rPr lang="en-US" sz="2000" b="1" cap="all" dirty="0">
                <a:solidFill>
                  <a:srgbClr val="0070C0"/>
                </a:solidFill>
                <a:latin typeface="OfficinaSansBlackC"/>
              </a:rPr>
              <a:t> </a:t>
            </a:r>
            <a:r>
              <a:rPr lang="ru-RU" sz="2000" b="1" cap="all" dirty="0">
                <a:solidFill>
                  <a:srgbClr val="0070C0"/>
                </a:solidFill>
                <a:latin typeface="OfficinaSansBlackC"/>
              </a:rPr>
              <a:t>странах мира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r>
              <a:rPr lang="ru-RU" sz="2000" b="1" cap="all" dirty="0">
                <a:solidFill>
                  <a:srgbClr val="0070C0"/>
                </a:solidFill>
                <a:latin typeface="OfficinaSansBlackC"/>
              </a:rPr>
              <a:t> </a:t>
            </a:r>
            <a:endParaRPr lang="ru-RU" sz="2400" b="1" cap="all" dirty="0">
              <a:solidFill>
                <a:srgbClr val="0070C0"/>
              </a:solidFill>
              <a:latin typeface="OfficinaSansBlackC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341563" y="2546350"/>
            <a:ext cx="6623050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50 ЦПЭ, </a:t>
            </a:r>
            <a:r>
              <a:rPr lang="ru-RU" sz="2000" b="1" cap="all" dirty="0">
                <a:solidFill>
                  <a:srgbClr val="0070C0"/>
                </a:solidFill>
                <a:latin typeface="OfficinaSansBlackC"/>
              </a:rPr>
              <a:t>54 Торгпредства РФ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посольства России, информационный портал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ВЭД МЭР РФ, паспорта проекта</a:t>
            </a:r>
            <a:endParaRPr lang="ru-R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720975" y="3267075"/>
            <a:ext cx="6243638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Международная система ТПП в каждой стране, 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0070C0"/>
                </a:solidFill>
                <a:latin typeface="OfficinaSansBlackC"/>
              </a:rPr>
              <a:t>70 деловых  советов</a:t>
            </a:r>
            <a:r>
              <a:rPr lang="ru-RU" b="1" dirty="0">
                <a:solidFill>
                  <a:srgbClr val="0070C0"/>
                </a:solidFill>
                <a:latin typeface="OfficinaSansBlackC"/>
              </a:rPr>
              <a:t>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 зарубежными странами,</a:t>
            </a:r>
            <a:endParaRPr lang="ru-R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20975" y="4221163"/>
            <a:ext cx="5851525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latin typeface="OfficinaSansBlackC"/>
              </a:rPr>
              <a:t>Международная </a:t>
            </a:r>
            <a:r>
              <a:rPr lang="ru-RU" sz="2000" b="1" dirty="0">
                <a:solidFill>
                  <a:srgbClr val="0070C0"/>
                </a:solidFill>
                <a:latin typeface="OfficinaSansBlackC"/>
              </a:rPr>
              <a:t>сеть центров </a:t>
            </a:r>
            <a:r>
              <a:rPr lang="ru-RU" sz="2000" b="1" dirty="0" err="1">
                <a:solidFill>
                  <a:srgbClr val="0070C0"/>
                </a:solidFill>
                <a:latin typeface="OfficinaSansBlackC"/>
              </a:rPr>
              <a:t>субконтрактинга</a:t>
            </a:r>
            <a:r>
              <a:rPr lang="ru-RU" sz="2000" b="1" dirty="0">
                <a:solidFill>
                  <a:srgbClr val="0070C0"/>
                </a:solidFill>
                <a:latin typeface="OfficinaSansBlackC"/>
              </a:rPr>
              <a:t> и партнерства </a:t>
            </a:r>
            <a:r>
              <a:rPr lang="ru-RU" sz="2000" b="1" dirty="0">
                <a:solidFill>
                  <a:srgbClr val="0070C0"/>
                </a:solidFill>
                <a:latin typeface="OfficinaSansBlackC"/>
              </a:rPr>
              <a:t>(проект UNIDO)</a:t>
            </a:r>
            <a:endParaRPr lang="ru-RU" sz="2000" b="1" dirty="0">
              <a:solidFill>
                <a:srgbClr val="0070C0"/>
              </a:solidFill>
              <a:latin typeface="OfficinaSansBlackC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341563" y="4941888"/>
            <a:ext cx="6623050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solidFill>
                  <a:srgbClr val="0070C0"/>
                </a:solidFill>
                <a:latin typeface="OfficinaSansBlackC"/>
              </a:rPr>
              <a:t>АО «РОССИЙСКИЙ ЭКСПОРТНЫЙ ЦЕНТР</a:t>
            </a:r>
            <a:r>
              <a:rPr lang="ru-RU" sz="2400" b="1" cap="all" dirty="0">
                <a:solidFill>
                  <a:srgbClr val="0070C0"/>
                </a:solidFill>
                <a:latin typeface="OfficinaSansBlackC"/>
              </a:rPr>
              <a:t>»</a:t>
            </a:r>
            <a:endParaRPr lang="ru-RU" sz="2400" b="1" cap="all" dirty="0">
              <a:solidFill>
                <a:srgbClr val="0070C0"/>
              </a:solidFill>
              <a:latin typeface="OfficinaSansBlackC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60513" y="5589588"/>
            <a:ext cx="6969125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Система международной сертификации инженеров  –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21 страна АТР, 29 европейских стран </a:t>
            </a:r>
            <a:endParaRPr lang="ru-R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68615" name="Группа 3"/>
          <p:cNvGrpSpPr>
            <a:grpSpLocks/>
          </p:cNvGrpSpPr>
          <p:nvPr/>
        </p:nvGrpSpPr>
        <p:grpSpPr bwMode="auto">
          <a:xfrm>
            <a:off x="217488" y="2933700"/>
            <a:ext cx="2087562" cy="2089150"/>
            <a:chOff x="220394" y="3187356"/>
            <a:chExt cx="1562397" cy="152891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320" y="3269499"/>
              <a:ext cx="1428750" cy="14287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" name="Овал 50"/>
            <p:cNvSpPr/>
            <p:nvPr/>
          </p:nvSpPr>
          <p:spPr>
            <a:xfrm>
              <a:off x="220394" y="3187356"/>
              <a:ext cx="1562397" cy="1528918"/>
            </a:xfrm>
            <a:prstGeom prst="ellipse">
              <a:avLst/>
            </a:prstGeom>
            <a:noFill/>
            <a:ln w="444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6" name="Соединительная линия уступом 5"/>
          <p:cNvCxnSpPr>
            <a:stCxn id="51" idx="0"/>
            <a:endCxn id="33" idx="1"/>
          </p:cNvCxnSpPr>
          <p:nvPr/>
        </p:nvCxnSpPr>
        <p:spPr>
          <a:xfrm rot="5400000" flipH="1" flipV="1">
            <a:off x="969963" y="2343150"/>
            <a:ext cx="882650" cy="298450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stCxn id="51" idx="7"/>
            <a:endCxn id="34" idx="1"/>
          </p:cNvCxnSpPr>
          <p:nvPr/>
        </p:nvCxnSpPr>
        <p:spPr>
          <a:xfrm rot="5400000" flipH="1" flipV="1">
            <a:off x="1927225" y="2825750"/>
            <a:ext cx="487363" cy="341313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51" idx="6"/>
            <a:endCxn id="35" idx="1"/>
          </p:cNvCxnSpPr>
          <p:nvPr/>
        </p:nvCxnSpPr>
        <p:spPr>
          <a:xfrm flipV="1">
            <a:off x="2305050" y="3473450"/>
            <a:ext cx="415925" cy="504825"/>
          </a:xfrm>
          <a:prstGeom prst="bentConnector3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51" idx="5"/>
            <a:endCxn id="40" idx="1"/>
          </p:cNvCxnSpPr>
          <p:nvPr/>
        </p:nvCxnSpPr>
        <p:spPr>
          <a:xfrm rot="16200000" flipH="1">
            <a:off x="1955007" y="4761706"/>
            <a:ext cx="431800" cy="341313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51" idx="6"/>
            <a:endCxn id="36" idx="1"/>
          </p:cNvCxnSpPr>
          <p:nvPr/>
        </p:nvCxnSpPr>
        <p:spPr>
          <a:xfrm>
            <a:off x="2305050" y="3978275"/>
            <a:ext cx="415925" cy="449263"/>
          </a:xfrm>
          <a:prstGeom prst="bentConnector3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51" idx="4"/>
            <a:endCxn id="47" idx="1"/>
          </p:cNvCxnSpPr>
          <p:nvPr/>
        </p:nvCxnSpPr>
        <p:spPr>
          <a:xfrm rot="16200000" flipH="1">
            <a:off x="1024731" y="5260182"/>
            <a:ext cx="773113" cy="298450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Центр оказания услуг </a:t>
            </a:r>
            <a:b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для экспортно-ориентированных компаний </a:t>
            </a:r>
            <a:endParaRPr lang="ru-RU" sz="28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>
                <a:solidFill>
                  <a:schemeClr val="tx1">
                    <a:tint val="75000"/>
                  </a:schemeClr>
                </a:solidFill>
              </a:rPr>
              <a:t>4</a:t>
            </a:r>
            <a:endParaRPr lang="ru-RU" sz="2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КОНТАКТНЫЙ </a:t>
            </a: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ЦЕНТР </a:t>
            </a:r>
            <a:r>
              <a:rPr lang="en-US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/>
            </a:r>
            <a:br>
              <a:rPr lang="en-US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en-US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Enterprise </a:t>
            </a:r>
            <a:r>
              <a:rPr lang="en-US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Europe Network</a:t>
            </a: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5</a:t>
            </a:r>
            <a:endParaRPr lang="ru-RU" sz="2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9635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11125"/>
            <a:ext cx="57626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1"/>
          <p:cNvSpPr>
            <a:spLocks noChangeArrowheads="1"/>
          </p:cNvSpPr>
          <p:nvPr/>
        </p:nvSpPr>
        <p:spPr bwMode="auto">
          <a:xfrm>
            <a:off x="1908175" y="4141788"/>
            <a:ext cx="233363" cy="217487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5FA9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6B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5FA9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6B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FA9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FA9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FA9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FA9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FA9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altLang="ru-RU" sz="2400" kern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163" y="4297363"/>
            <a:ext cx="37592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3399"/>
                </a:solidFill>
                <a:latin typeface="+mj-lt"/>
              </a:rPr>
              <a:t>Сеть </a:t>
            </a:r>
            <a:r>
              <a:rPr lang="en-US" sz="2800" b="1" dirty="0">
                <a:solidFill>
                  <a:srgbClr val="003399"/>
                </a:solidFill>
                <a:latin typeface="+mj-lt"/>
              </a:rPr>
              <a:t>EEN – </a:t>
            </a:r>
            <a:r>
              <a:rPr lang="ru-RU" sz="2800" b="1" dirty="0">
                <a:solidFill>
                  <a:srgbClr val="003399"/>
                </a:solidFill>
                <a:latin typeface="+mj-lt"/>
              </a:rPr>
              <a:t>более 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600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solidFill>
                  <a:srgbClr val="003399"/>
                </a:solidFill>
                <a:latin typeface="+mj-lt"/>
              </a:rPr>
              <a:t>организаций в</a:t>
            </a:r>
            <a:r>
              <a:rPr lang="ru-RU" sz="2800" dirty="0">
                <a:latin typeface="+mj-lt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56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solidFill>
                  <a:srgbClr val="003399"/>
                </a:solidFill>
                <a:latin typeface="+mj-lt"/>
              </a:rPr>
              <a:t>странах мира</a:t>
            </a:r>
          </a:p>
        </p:txBody>
      </p:sp>
      <p:pic>
        <p:nvPicPr>
          <p:cNvPr id="69638" name="Рисунок 11"/>
          <p:cNvPicPr>
            <a:picLocks noChangeAspect="1"/>
          </p:cNvPicPr>
          <p:nvPr/>
        </p:nvPicPr>
        <p:blipFill>
          <a:blip r:embed="rId3"/>
          <a:srcRect r="56680"/>
          <a:stretch>
            <a:fillRect/>
          </a:stretch>
        </p:blipFill>
        <p:spPr bwMode="auto">
          <a:xfrm>
            <a:off x="5262563" y="585788"/>
            <a:ext cx="1535112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Рисунок 13"/>
          <p:cNvPicPr>
            <a:picLocks noChangeAspect="1"/>
          </p:cNvPicPr>
          <p:nvPr/>
        </p:nvPicPr>
        <p:blipFill>
          <a:blip r:embed="rId4"/>
          <a:srcRect r="39893"/>
          <a:stretch>
            <a:fillRect/>
          </a:stretch>
        </p:blipFill>
        <p:spPr bwMode="auto">
          <a:xfrm>
            <a:off x="6815138" y="552450"/>
            <a:ext cx="21161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Прямоугольник 62"/>
          <p:cNvSpPr/>
          <p:nvPr/>
        </p:nvSpPr>
        <p:spPr>
          <a:xfrm>
            <a:off x="1290638" y="5949950"/>
            <a:ext cx="6884987" cy="706438"/>
          </a:xfrm>
          <a:prstGeom prst="rect">
            <a:avLst/>
          </a:prstGeom>
          <a:ln w="28575"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РИЦ-Томская область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входит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 </a:t>
            </a:r>
            <a:r>
              <a:rPr lang="ru-RU" sz="2000" b="1" dirty="0">
                <a:solidFill>
                  <a:srgbClr val="003399"/>
                </a:solidFill>
                <a:latin typeface="+mj-lt"/>
              </a:rPr>
              <a:t>ТОП-5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наиболее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эффективных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центров сети </a:t>
            </a:r>
            <a:r>
              <a:rPr lang="en-US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EEN </a:t>
            </a:r>
            <a:r>
              <a:rPr lang="ru-RU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 России</a:t>
            </a:r>
            <a:endParaRPr lang="ru-RU" sz="2000" spc="-3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4" name="Пятиугольник 63">
            <a:hlinkClick r:id="" action="ppaction://noaction" highlightClick="1"/>
          </p:cNvPr>
          <p:cNvSpPr/>
          <p:nvPr/>
        </p:nvSpPr>
        <p:spPr>
          <a:xfrm>
            <a:off x="827088" y="6024563"/>
            <a:ext cx="463550" cy="560387"/>
          </a:xfrm>
          <a:prstGeom prst="homePlat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396000" rIns="72000" anchor="ctr"/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8263" y="188913"/>
            <a:ext cx="28765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3399"/>
                </a:solidFill>
                <a:latin typeface="+mj-lt"/>
              </a:rPr>
              <a:t>Международная сеть </a:t>
            </a:r>
            <a:r>
              <a:rPr lang="en-US" b="1" dirty="0">
                <a:solidFill>
                  <a:srgbClr val="003399"/>
                </a:solidFill>
                <a:latin typeface="+mj-lt"/>
              </a:rPr>
              <a:t>EEN</a:t>
            </a:r>
            <a:endParaRPr lang="ru-RU" b="1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69643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6825" y="1285875"/>
            <a:ext cx="30638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Поддержка предприятий </a:t>
            </a: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/>
            </a:r>
            <a:b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при </a:t>
            </a: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выходе на зарубежные рынки </a:t>
            </a: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7</a:t>
            </a:r>
          </a:p>
        </p:txBody>
      </p:sp>
      <p:pic>
        <p:nvPicPr>
          <p:cNvPr id="71683" name="Picture 4" descr="C:\Documents and Settings\Администратор\Рабочий стол\map10721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23813" y="2595563"/>
            <a:ext cx="91122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53" descr="http://im5.asset.yvimg.kz/userimages/lavroff/4tCQv9q1nv85d2aJcMJQRJdDiTPyJ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5638" y="4891088"/>
            <a:ext cx="301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5" descr="indonesia_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325" y="5302250"/>
            <a:ext cx="346075" cy="260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686" name="Picture 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4421188"/>
            <a:ext cx="379412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5" descr="Армения. Иконки и иллюстрации флаг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0638" y="4497388"/>
            <a:ext cx="363537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3" descr="Узбекистан. Иконки и иллюстрации флага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992527" y="4561698"/>
            <a:ext cx="316288" cy="23721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/>
          <a:extLst/>
        </p:spPr>
      </p:pic>
      <p:pic>
        <p:nvPicPr>
          <p:cNvPr id="25" name="Picture 69" descr="Казахстан. Иконки и иллюстрации флага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176426" y="4465611"/>
            <a:ext cx="372491" cy="2749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71690" name="Picture 5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9988" y="4687888"/>
            <a:ext cx="3397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6950" y="3840163"/>
            <a:ext cx="368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2" name="AutoShape 64" descr="2Q=="/>
          <p:cNvSpPr>
            <a:spLocks noChangeAspect="1" noChangeArrowheads="1"/>
          </p:cNvSpPr>
          <p:nvPr/>
        </p:nvSpPr>
        <p:spPr bwMode="auto">
          <a:xfrm>
            <a:off x="5045075" y="3490913"/>
            <a:ext cx="2095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71693" name="AutoShape 66" descr="2Q=="/>
          <p:cNvSpPr>
            <a:spLocks noChangeAspect="1" noChangeArrowheads="1"/>
          </p:cNvSpPr>
          <p:nvPr/>
        </p:nvSpPr>
        <p:spPr bwMode="auto">
          <a:xfrm>
            <a:off x="5045075" y="3490913"/>
            <a:ext cx="2095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mbria" pitchFamily="18" charset="0"/>
            </a:endParaRPr>
          </a:p>
        </p:txBody>
      </p:sp>
      <p:pic>
        <p:nvPicPr>
          <p:cNvPr id="71694" name="Picture 12" descr="http://img-fotki.yandex.ru/get/4206/celestialvoice.1a/0_5df31_3b1e5d6f_X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9138" y="4357688"/>
            <a:ext cx="2571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84"/>
          <p:cNvSpPr txBox="1">
            <a:spLocks noChangeArrowheads="1"/>
          </p:cNvSpPr>
          <p:nvPr/>
        </p:nvSpPr>
        <p:spPr bwMode="auto">
          <a:xfrm>
            <a:off x="6300788" y="3813175"/>
            <a:ext cx="669925" cy="254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ТОМСК</a:t>
            </a:r>
          </a:p>
        </p:txBody>
      </p:sp>
      <p:grpSp>
        <p:nvGrpSpPr>
          <p:cNvPr id="71696" name="Группа 4"/>
          <p:cNvGrpSpPr>
            <a:grpSpLocks/>
          </p:cNvGrpSpPr>
          <p:nvPr/>
        </p:nvGrpSpPr>
        <p:grpSpPr bwMode="auto">
          <a:xfrm>
            <a:off x="5711825" y="1412875"/>
            <a:ext cx="2316163" cy="1068388"/>
            <a:chOff x="5462177" y="1495954"/>
            <a:chExt cx="2316987" cy="1068950"/>
          </a:xfrm>
        </p:grpSpPr>
        <p:sp>
          <p:nvSpPr>
            <p:cNvPr id="88" name="Пятиугольник 87"/>
            <p:cNvSpPr/>
            <p:nvPr/>
          </p:nvSpPr>
          <p:spPr>
            <a:xfrm>
              <a:off x="5516171" y="1495954"/>
              <a:ext cx="2262993" cy="725870"/>
            </a:xfrm>
            <a:prstGeom prst="homePlate">
              <a:avLst>
                <a:gd name="adj" fmla="val 36988"/>
              </a:avLst>
            </a:prstGeom>
            <a:solidFill>
              <a:srgbClr val="00B05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solidFill>
                  <a:schemeClr val="bg1"/>
                </a:solidFill>
                <a:latin typeface="OfficinaSansExtraBoldC" panose="00000900000000000000" pitchFamily="2" charset="-52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5462177" y="1495954"/>
              <a:ext cx="2253464" cy="106895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5000</a:t>
              </a:r>
              <a:r>
                <a:rPr lang="ru-RU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+ </a:t>
              </a:r>
              <a:endPara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B050"/>
                  </a:solidFill>
                  <a:latin typeface="OfficinaSansExtraBoldC" panose="00000900000000000000" pitchFamily="2" charset="-52"/>
                  <a:cs typeface="Arial" panose="020B0604020202020204" pitchFamily="34" charset="0"/>
                </a:rPr>
                <a:t>b2b </a:t>
              </a:r>
              <a:r>
                <a:rPr lang="ru-RU" sz="2000" b="1" dirty="0">
                  <a:solidFill>
                    <a:srgbClr val="00B050"/>
                  </a:solidFill>
                  <a:latin typeface="OfficinaSansExtraBoldC" panose="00000900000000000000" pitchFamily="2" charset="-52"/>
                  <a:cs typeface="Arial" panose="020B0604020202020204" pitchFamily="34" charset="0"/>
                </a:rPr>
                <a:t>встреч</a:t>
              </a:r>
              <a:endParaRPr lang="ru-RU" sz="2000" b="1" dirty="0">
                <a:solidFill>
                  <a:srgbClr val="00B050"/>
                </a:solidFill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</p:txBody>
        </p:sp>
      </p:grpSp>
      <p:pic>
        <p:nvPicPr>
          <p:cNvPr id="71697" name="Picture 8" descr="http://img.freeflagicons.com/thumb/round_icon/turkmenistan/turkmenistan_640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67388" y="4549775"/>
            <a:ext cx="331787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8" name="Picture 10" descr="http://img.freeflagicons.com/thumb/round_icon/turkey/turkey_640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22838" y="4546600"/>
            <a:ext cx="31591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9" name="Picture 12" descr="http://img.freeflagicons.com/thumb/round_icon/india/india_64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80138" y="4933950"/>
            <a:ext cx="4587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0" name="Picture 36" descr="http://img.freeflagicons.com/thumb/round_icon/netherlands/netherlands_640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68813" y="4141788"/>
            <a:ext cx="31591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Овал 44"/>
          <p:cNvSpPr/>
          <p:nvPr/>
        </p:nvSpPr>
        <p:spPr>
          <a:xfrm>
            <a:off x="6588125" y="4029075"/>
            <a:ext cx="138113" cy="1460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33725" y="5416550"/>
            <a:ext cx="2984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3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00338" y="5103813"/>
            <a:ext cx="4143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4" name="Picture 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144713" y="4122738"/>
            <a:ext cx="4143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5" name="Picture 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62125" y="4667250"/>
            <a:ext cx="41433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6" name="Picture 6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683500" y="5562600"/>
            <a:ext cx="3889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7" name="Picture 7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132388" y="4378325"/>
            <a:ext cx="2762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8" name="Picture 9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922838" y="4338638"/>
            <a:ext cx="3302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9" name="Picture 49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343525" y="4503738"/>
            <a:ext cx="3254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772275" y="5105400"/>
            <a:ext cx="371475" cy="280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11" name="Picture 11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638675" y="3727450"/>
            <a:ext cx="3365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2" name="Picture 12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684713" y="4151313"/>
            <a:ext cx="317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3" name="Picture 13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292600" y="4154488"/>
            <a:ext cx="2984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4" name="Picture 14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329113" y="4364038"/>
            <a:ext cx="2254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5" name="Picture 15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84713" y="43703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6" name="Picture 16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103688" y="4157663"/>
            <a:ext cx="3048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65"/>
          <p:cNvSpPr/>
          <p:nvPr/>
        </p:nvSpPr>
        <p:spPr>
          <a:xfrm>
            <a:off x="1469229" y="6360557"/>
            <a:ext cx="6438784" cy="5390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OfficinaSansExtraBoldC" panose="00000900000000000000" pitchFamily="2" charset="-52"/>
              </a:rPr>
              <a:t>В партнерстве с  представителями ТПП РФ в КНР, Турции, Австралии, Германии, Австрии, Бельгии/Франции, Казахстане, Швейцарии, зарубежными ТПП </a:t>
            </a:r>
          </a:p>
        </p:txBody>
      </p:sp>
      <p:pic>
        <p:nvPicPr>
          <p:cNvPr id="71720" name="Picture 2" descr="Картинки по запросу флаг великобритании иконка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184650" y="3914775"/>
            <a:ext cx="3508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1" name="Picture 3" descr="D:\Мои документы\центр ВЭД\мероприятия 2014-2015\иконки\us.pn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720850" y="4260850"/>
            <a:ext cx="3159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2" name="Picture 2" descr="Картинки по запросу флаг северная корея  иконка круглая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048500" y="4613275"/>
            <a:ext cx="5603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3" name="Picture 20" descr="http://img.freeflagicons.com/thumb/round_icon/korea_south/korea_south_640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246938" y="4802188"/>
            <a:ext cx="4032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4" name="Picture 2" descr="http://abali.ru/wp-content/uploads/2011/01/China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037388" y="4467225"/>
            <a:ext cx="35718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5" name="Picture 8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259388" y="4646613"/>
            <a:ext cx="298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6" name="Picture 7" descr="Картинки по запросу оаэ иконки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5756275" y="4819650"/>
            <a:ext cx="29368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7" name="Picture 9" descr="http://img.freeflagicons.com/thumb/round_icon/iran/iran_640.pn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5567363" y="4640263"/>
            <a:ext cx="3349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8" name="Picture 11" descr="http://img.freeflagicons.com/thumb/round_icon/south_africa/south_africa_640.pn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878388" y="5843588"/>
            <a:ext cx="3333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9" name="Picture 13" descr="http://img.freeflagicons.com/thumb/round_icon/south_sudan/south_sudan_640.pn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5189538" y="4995863"/>
            <a:ext cx="349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0" name="Picture 15" descr="http://img.freeflagicons.com/thumb/round_icon/nigeria/nigeria_640.pn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335463" y="5053013"/>
            <a:ext cx="3365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1" name="Группа 6"/>
          <p:cNvGrpSpPr>
            <a:grpSpLocks/>
          </p:cNvGrpSpPr>
          <p:nvPr/>
        </p:nvGrpSpPr>
        <p:grpSpPr bwMode="auto">
          <a:xfrm>
            <a:off x="971550" y="1412875"/>
            <a:ext cx="2271713" cy="1068388"/>
            <a:chOff x="971600" y="1495954"/>
            <a:chExt cx="2271060" cy="1068950"/>
          </a:xfrm>
        </p:grpSpPr>
        <p:sp>
          <p:nvSpPr>
            <p:cNvPr id="85" name="Пятиугольник 84"/>
            <p:cNvSpPr/>
            <p:nvPr/>
          </p:nvSpPr>
          <p:spPr>
            <a:xfrm>
              <a:off x="1449301" y="1495954"/>
              <a:ext cx="1466428" cy="722693"/>
            </a:xfrm>
            <a:prstGeom prst="homePlate">
              <a:avLst>
                <a:gd name="adj" fmla="val 36988"/>
              </a:avLst>
            </a:prstGeom>
            <a:solidFill>
              <a:srgbClr val="00B05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solidFill>
                  <a:schemeClr val="bg1"/>
                </a:solidFill>
                <a:latin typeface="OfficinaSansExtraBoldC" panose="00000900000000000000" pitchFamily="2" charset="-52"/>
              </a:endParaRPr>
            </a:p>
          </p:txBody>
        </p:sp>
        <p:sp>
          <p:nvSpPr>
            <p:cNvPr id="83" name="Скругленный прямоугольник 82"/>
            <p:cNvSpPr/>
            <p:nvPr/>
          </p:nvSpPr>
          <p:spPr>
            <a:xfrm>
              <a:off x="971600" y="1495954"/>
              <a:ext cx="2271060" cy="106895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6</a:t>
              </a:r>
              <a:r>
                <a:rPr lang="ru-RU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0</a:t>
              </a:r>
              <a:r>
                <a:rPr lang="ru-RU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+ </a:t>
              </a:r>
              <a:endPara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>
                  <a:solidFill>
                    <a:srgbClr val="00B050"/>
                  </a:solidFill>
                  <a:latin typeface="OfficinaSansExtraBoldC" panose="00000900000000000000" pitchFamily="2" charset="-52"/>
                  <a:cs typeface="Arial" panose="020B0604020202020204" pitchFamily="34" charset="0"/>
                </a:rPr>
                <a:t>д</a:t>
              </a:r>
              <a:r>
                <a:rPr lang="ru-RU" sz="2000" dirty="0">
                  <a:solidFill>
                    <a:srgbClr val="00B050"/>
                  </a:solidFill>
                  <a:latin typeface="OfficinaSansExtraBoldC" panose="00000900000000000000" pitchFamily="2" charset="-52"/>
                  <a:cs typeface="Arial" panose="020B0604020202020204" pitchFamily="34" charset="0"/>
                </a:rPr>
                <a:t>еловых миссий</a:t>
              </a:r>
              <a:endParaRPr lang="ru-RU" sz="2000" dirty="0">
                <a:solidFill>
                  <a:srgbClr val="00B050"/>
                </a:solidFill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71732" name="Группа 2"/>
          <p:cNvGrpSpPr>
            <a:grpSpLocks/>
          </p:cNvGrpSpPr>
          <p:nvPr/>
        </p:nvGrpSpPr>
        <p:grpSpPr bwMode="auto">
          <a:xfrm>
            <a:off x="3328988" y="1412875"/>
            <a:ext cx="1963737" cy="1068388"/>
            <a:chOff x="3098644" y="1495954"/>
            <a:chExt cx="1963366" cy="1068950"/>
          </a:xfrm>
        </p:grpSpPr>
        <p:sp>
          <p:nvSpPr>
            <p:cNvPr id="87" name="Пятиугольник 86"/>
            <p:cNvSpPr/>
            <p:nvPr/>
          </p:nvSpPr>
          <p:spPr>
            <a:xfrm>
              <a:off x="3170068" y="1495954"/>
              <a:ext cx="1891942" cy="722693"/>
            </a:xfrm>
            <a:prstGeom prst="homePlate">
              <a:avLst>
                <a:gd name="adj" fmla="val 36988"/>
              </a:avLst>
            </a:prstGeom>
            <a:solidFill>
              <a:srgbClr val="00B05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solidFill>
                  <a:schemeClr val="bg1"/>
                </a:solidFill>
                <a:latin typeface="OfficinaSansExtraBoldC" panose="00000900000000000000" pitchFamily="2" charset="-52"/>
              </a:endParaRP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3098644" y="1495954"/>
              <a:ext cx="1922099" cy="106895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6</a:t>
              </a:r>
              <a:r>
                <a:rPr lang="ru-RU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00</a:t>
              </a:r>
              <a:r>
                <a:rPr lang="ru-RU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fficinaSansExtraBoldC" panose="00000900000000000000" pitchFamily="2" charset="-52"/>
                  <a:cs typeface="Arial" panose="020B0604020202020204" pitchFamily="34" charset="0"/>
                </a:rPr>
                <a:t>+ </a:t>
              </a:r>
              <a:endPara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00B050"/>
                  </a:solidFill>
                  <a:latin typeface="OfficinaSansExtraBoldC" panose="00000900000000000000" pitchFamily="2" charset="-52"/>
                  <a:cs typeface="Arial" panose="020B0604020202020204" pitchFamily="34" charset="0"/>
                </a:rPr>
                <a:t>участников</a:t>
              </a:r>
              <a:endParaRPr lang="ru-RU" sz="2000" b="1" dirty="0">
                <a:solidFill>
                  <a:srgbClr val="00B050"/>
                </a:solidFill>
                <a:latin typeface="OfficinaSansExtraBoldC" panose="00000900000000000000" pitchFamily="2" charset="-5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Поддержка </a:t>
            </a: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экспортеров:</a:t>
            </a: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/>
            </a:r>
            <a:b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</a:b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НЕКОТОРЫЕ ИСТОРИИ </a:t>
            </a: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УСПЕХА</a:t>
            </a: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8</a:t>
            </a:r>
          </a:p>
        </p:txBody>
      </p:sp>
      <p:pic>
        <p:nvPicPr>
          <p:cNvPr id="72707" name="Picture 6" descr="Картинки по запросу обзор микран индонезия"/>
          <p:cNvPicPr>
            <a:picLocks noChangeAspect="1" noChangeArrowheads="1"/>
          </p:cNvPicPr>
          <p:nvPr/>
        </p:nvPicPr>
        <p:blipFill>
          <a:blip r:embed="rId2"/>
          <a:srcRect l="7539"/>
          <a:stretch>
            <a:fillRect/>
          </a:stretch>
        </p:blipFill>
        <p:spPr bwMode="auto">
          <a:xfrm>
            <a:off x="-12700" y="1341438"/>
            <a:ext cx="17272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 l="4338" t="8504" r="4697" b="3999"/>
          <a:stretch>
            <a:fillRect/>
          </a:stretch>
        </p:blipFill>
        <p:spPr bwMode="auto">
          <a:xfrm>
            <a:off x="-36513" y="4592638"/>
            <a:ext cx="17287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/>
          <a:srcRect l="5989" t="10117" r="5989" b="16171"/>
          <a:stretch>
            <a:fillRect/>
          </a:stretch>
        </p:blipFill>
        <p:spPr bwMode="auto">
          <a:xfrm>
            <a:off x="-28575" y="5703888"/>
            <a:ext cx="1728788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5"/>
          <a:srcRect l="4445" t="3845" r="1392" b="5550"/>
          <a:stretch>
            <a:fillRect/>
          </a:stretch>
        </p:blipFill>
        <p:spPr bwMode="auto">
          <a:xfrm>
            <a:off x="-12700" y="2392363"/>
            <a:ext cx="1727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13"/>
          <p:cNvPicPr>
            <a:picLocks noChangeAspect="1" noChangeArrowheads="1"/>
          </p:cNvPicPr>
          <p:nvPr/>
        </p:nvPicPr>
        <p:blipFill>
          <a:blip r:embed="rId6"/>
          <a:srcRect l="17339" t="11285" r="6816" b="9959"/>
          <a:stretch>
            <a:fillRect/>
          </a:stretch>
        </p:blipFill>
        <p:spPr bwMode="auto">
          <a:xfrm>
            <a:off x="-12700" y="3471863"/>
            <a:ext cx="1727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7"/>
          <p:cNvPicPr>
            <a:picLocks noChangeAspect="1" noChangeArrowheads="1"/>
          </p:cNvPicPr>
          <p:nvPr/>
        </p:nvPicPr>
        <p:blipFill>
          <a:blip r:embed="rId7"/>
          <a:srcRect l="9010" r="16779"/>
          <a:stretch>
            <a:fillRect/>
          </a:stretch>
        </p:blipFill>
        <p:spPr bwMode="auto">
          <a:xfrm>
            <a:off x="6938963" y="1301750"/>
            <a:ext cx="22320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8"/>
          <a:srcRect t="29648" b="8289"/>
          <a:stretch>
            <a:fillRect/>
          </a:stretch>
        </p:blipFill>
        <p:spPr bwMode="auto">
          <a:xfrm>
            <a:off x="6938963" y="3683000"/>
            <a:ext cx="22320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5"/>
          <p:cNvPicPr>
            <a:picLocks noChangeAspect="1" noChangeArrowheads="1"/>
          </p:cNvPicPr>
          <p:nvPr/>
        </p:nvPicPr>
        <p:blipFill>
          <a:blip r:embed="rId9"/>
          <a:srcRect l="16182" r="15817"/>
          <a:stretch>
            <a:fillRect/>
          </a:stretch>
        </p:blipFill>
        <p:spPr bwMode="auto">
          <a:xfrm>
            <a:off x="6938963" y="4686300"/>
            <a:ext cx="2232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14"/>
          <p:cNvPicPr>
            <a:picLocks noChangeAspect="1" noChangeArrowheads="1"/>
          </p:cNvPicPr>
          <p:nvPr/>
        </p:nvPicPr>
        <p:blipFill>
          <a:blip r:embed="rId10"/>
          <a:srcRect l="29430" t="26181" r="26714" b="35399"/>
          <a:stretch>
            <a:fillRect/>
          </a:stretch>
        </p:blipFill>
        <p:spPr bwMode="auto">
          <a:xfrm>
            <a:off x="6938963" y="0"/>
            <a:ext cx="223202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63725" y="1214438"/>
          <a:ext cx="4868863" cy="5516562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2564621"/>
                <a:gridCol w="2304256"/>
              </a:tblGrid>
              <a:tr h="2906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Индонезия,  Вьетнам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Телекоммуникационное </a:t>
                      </a:r>
                    </a:p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оборудование,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</a:t>
                      </a:r>
                      <a:r>
                        <a:rPr lang="en-US" sz="1200" spc="-50" baseline="0" dirty="0" smtClean="0">
                          <a:latin typeface="OfficinaSansBookC" panose="00000500000000000000" pitchFamily="2" charset="-52"/>
                        </a:rPr>
                        <a:t>R&amp;D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Австрия, Австралия, Индонезия, Индия, </a:t>
                      </a:r>
                      <a:r>
                        <a:rPr lang="ru-RU" sz="1400" spc="-50" dirty="0" err="1" smtClean="0">
                          <a:latin typeface="OfficinaSansBookC" panose="00000500000000000000" pitchFamily="2" charset="-52"/>
                        </a:rPr>
                        <a:t>Ю.Корея</a:t>
                      </a: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, Бразилия, Венесуэла, Мексика, </a:t>
                      </a:r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Малайзия и др. 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ПО для радиосвязи, оборудование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736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Индия, </a:t>
                      </a:r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Австралия, США,  Вьетнам, Австралия </a:t>
                      </a: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, КНР,</a:t>
                      </a:r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 Азербайджан, Грузия и др.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ПО, оборудование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440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Казахстан, Узбекистан 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Машиностроительная продукция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545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Казахстан, Белоруссия, Китай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Здоровые продукты,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</a:t>
                      </a:r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мороженое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5240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Казахстан, Армения</a:t>
                      </a:r>
                      <a:endParaRPr lang="ru-RU" sz="1400" b="0" spc="-50" baseline="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Консультации , сертификация, обучение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Белоруссия, Казахстан, Индонезия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Аналитическое оборудование 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048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Вьетнам,</a:t>
                      </a:r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 </a:t>
                      </a: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Азербайджан, Норвегия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Услуги в сфере медицины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064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Монголия, Казахстан, Азербайджан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Кабельная продукция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064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Грузия,</a:t>
                      </a:r>
                      <a:r>
                        <a:rPr lang="ru-RU" sz="1400" spc="-50" baseline="0" dirty="0" smtClean="0">
                          <a:latin typeface="OfficinaSansBookC" panose="00000500000000000000" pitchFamily="2" charset="-52"/>
                        </a:rPr>
                        <a:t> Казахстан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Электротехническая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продукция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0656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Беларусь, Азербайджан, Узбекистан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Аналитическое оборудование</a:t>
                      </a:r>
                      <a:endParaRPr lang="ru-RU" sz="1200" b="0" spc="-50" dirty="0" smtClean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Индия, Пакистан, ОАЭ, Вьетнам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Ранозаживляющие повязки, фильтры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783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Австралия, ЮАР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b="0" spc="-50" dirty="0" smtClean="0">
                          <a:solidFill>
                            <a:schemeClr val="tx1"/>
                          </a:solidFill>
                          <a:latin typeface="OfficinaSansBookC" panose="00000500000000000000" pitchFamily="2" charset="-52"/>
                          <a:cs typeface="+mn-cs"/>
                        </a:rPr>
                        <a:t>Ресурсосберегающее</a:t>
                      </a:r>
                      <a:r>
                        <a:rPr lang="ru-RU" sz="1200" b="0" spc="-50" baseline="0" dirty="0" smtClean="0">
                          <a:solidFill>
                            <a:schemeClr val="tx1"/>
                          </a:solidFill>
                          <a:latin typeface="OfficinaSansBookC" panose="00000500000000000000" pitchFamily="2" charset="-52"/>
                          <a:cs typeface="+mn-cs"/>
                        </a:rPr>
                        <a:t> оборудование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1569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Великобритания, Австралия, Турция 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Интерактивное оборудование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064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err="1" smtClean="0">
                          <a:latin typeface="OfficinaSansBookC" panose="00000500000000000000" pitchFamily="2" charset="-52"/>
                        </a:rPr>
                        <a:t>Ю.Корея</a:t>
                      </a: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, Азербайджан, Казахстан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Мебельные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комплектующие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7377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Судан, ОАЭ, Иран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Инжиниринг и оборудование,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нефтедобыча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870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Туркменистан, Казахстан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Системы для </a:t>
                      </a:r>
                      <a:r>
                        <a:rPr lang="ru-RU" sz="1200" spc="-50" dirty="0" err="1" smtClean="0">
                          <a:latin typeface="OfficinaSansBookC" panose="00000500000000000000" pitchFamily="2" charset="-52"/>
                        </a:rPr>
                        <a:t>гидро</a:t>
                      </a:r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-метеослужб</a:t>
                      </a:r>
                      <a:endParaRPr lang="ru-RU" sz="1200" b="0" spc="-50" dirty="0" smtClean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2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0" dirty="0" smtClean="0">
                          <a:latin typeface="OfficinaSansBookC" panose="00000500000000000000" pitchFamily="2" charset="-52"/>
                        </a:rPr>
                        <a:t>Индонезия</a:t>
                      </a:r>
                      <a:endParaRPr lang="ru-RU" sz="14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200" spc="-50" dirty="0" smtClean="0">
                          <a:latin typeface="OfficinaSansBookC" panose="00000500000000000000" pitchFamily="2" charset="-52"/>
                        </a:rPr>
                        <a:t>R&amp;D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,</a:t>
                      </a:r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оборудование</a:t>
                      </a:r>
                      <a:r>
                        <a:rPr lang="en-US" sz="1200" spc="-50" dirty="0" smtClean="0">
                          <a:latin typeface="OfficinaSansBookC" panose="00000500000000000000" pitchFamily="2" charset="-52"/>
                        </a:rPr>
                        <a:t> </a:t>
                      </a:r>
                      <a:r>
                        <a:rPr lang="ru-RU" sz="1200" spc="-50" dirty="0" smtClean="0">
                          <a:latin typeface="OfficinaSansBookC" panose="00000500000000000000" pitchFamily="2" charset="-52"/>
                        </a:rPr>
                        <a:t>для</a:t>
                      </a:r>
                      <a:r>
                        <a:rPr lang="ru-RU" sz="1200" spc="-50" baseline="0" dirty="0" smtClean="0">
                          <a:latin typeface="OfficinaSansBookC" panose="00000500000000000000" pitchFamily="2" charset="-52"/>
                        </a:rPr>
                        <a:t> нефтепереработки </a:t>
                      </a:r>
                      <a:endParaRPr lang="ru-RU" sz="1200" b="0" spc="-50" dirty="0">
                        <a:solidFill>
                          <a:srgbClr val="002060"/>
                        </a:solidFill>
                        <a:latin typeface="OfficinaSansBookC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Центр повышения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компетенций </a:t>
            </a:r>
            <a:r>
              <a:rPr lang="ru-RU" sz="2800" b="1" spc="-100" dirty="0">
                <a:solidFill>
                  <a:schemeClr val="tx1"/>
                </a:solidFill>
                <a:latin typeface="OfficinaSansBlackC" panose="00000A00000000000000" pitchFamily="2" charset="-52"/>
              </a:rPr>
              <a:t>в сфере ВЭД</a:t>
            </a: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9</a:t>
            </a:r>
            <a:endParaRPr lang="ru-RU" sz="2400" dirty="0"/>
          </a:p>
        </p:txBody>
      </p:sp>
      <p:sp>
        <p:nvSpPr>
          <p:cNvPr id="73731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47638" y="1220788"/>
            <a:ext cx="3048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3732" name="Picture 2" descr="http://tomsk-novosti.ru/wp-content/uploads/2013/08/TPP.jpg?6aa5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1365250"/>
            <a:ext cx="2273301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 descr="http://tomsktpp.ru/upload/files/00/38/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063" y="4757738"/>
            <a:ext cx="234791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8" descr="В Томской ТПП прошел цикл семинаров известного бизнес-тренера Бориса Жалил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1975" y="4757738"/>
            <a:ext cx="223202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2" descr="http://tomsktpp.ru/upload/files/00/39/1d.jpg"/>
          <p:cNvPicPr>
            <a:picLocks noChangeAspect="1" noChangeArrowheads="1"/>
          </p:cNvPicPr>
          <p:nvPr/>
        </p:nvPicPr>
        <p:blipFill>
          <a:blip r:embed="rId5"/>
          <a:srcRect l="-3" r="14716"/>
          <a:stretch>
            <a:fillRect/>
          </a:stretch>
        </p:blipFill>
        <p:spPr bwMode="auto">
          <a:xfrm>
            <a:off x="6911975" y="1404938"/>
            <a:ext cx="22320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8063" y="3057525"/>
            <a:ext cx="22860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11" descr="http://tomsk-novosti.ru/wp-content/uploads/2012/06/TPP.jpg"/>
          <p:cNvPicPr>
            <a:picLocks noChangeAspect="1" noChangeArrowheads="1"/>
          </p:cNvPicPr>
          <p:nvPr/>
        </p:nvPicPr>
        <p:blipFill>
          <a:blip r:embed="rId7"/>
          <a:srcRect l="8475" r="2534"/>
          <a:stretch>
            <a:fillRect/>
          </a:stretch>
        </p:blipFill>
        <p:spPr bwMode="auto">
          <a:xfrm>
            <a:off x="-12700" y="4814888"/>
            <a:ext cx="2268538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5" descr="http://mb.tomsk.ru/static/thumbs/news/2013/08/865x466/ed.jpg"/>
          <p:cNvPicPr>
            <a:picLocks noChangeAspect="1" noChangeArrowheads="1"/>
          </p:cNvPicPr>
          <p:nvPr/>
        </p:nvPicPr>
        <p:blipFill>
          <a:blip r:embed="rId8"/>
          <a:srcRect l="945" r="12318"/>
          <a:stretch>
            <a:fillRect/>
          </a:stretch>
        </p:blipFill>
        <p:spPr bwMode="auto">
          <a:xfrm>
            <a:off x="6911975" y="3068638"/>
            <a:ext cx="2232025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6"/>
          <p:cNvPicPr>
            <a:picLocks noChangeAspect="1" noChangeArrowheads="1"/>
          </p:cNvPicPr>
          <p:nvPr/>
        </p:nvPicPr>
        <p:blipFill>
          <a:blip r:embed="rId9"/>
          <a:srcRect r="11687"/>
          <a:stretch>
            <a:fillRect/>
          </a:stretch>
        </p:blipFill>
        <p:spPr bwMode="auto">
          <a:xfrm>
            <a:off x="4564063" y="1398588"/>
            <a:ext cx="234791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Скругленный прямоугольник 37"/>
          <p:cNvSpPr/>
          <p:nvPr/>
        </p:nvSpPr>
        <p:spPr>
          <a:xfrm>
            <a:off x="2220913" y="1784350"/>
            <a:ext cx="2270125" cy="106838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5</a:t>
            </a:r>
            <a:r>
              <a:rPr lang="ru-RU" sz="72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00</a:t>
            </a:r>
            <a:r>
              <a:rPr lang="ru-RU" sz="60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+</a:t>
            </a:r>
            <a:r>
              <a:rPr lang="ru-RU" sz="4400" b="1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50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внешнеторговых контрактов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14863" y="3544888"/>
            <a:ext cx="2271712" cy="106997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900</a:t>
            </a:r>
            <a:r>
              <a:rPr lang="ru-RU" sz="60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+</a:t>
            </a:r>
            <a:r>
              <a:rPr lang="ru-RU" sz="4400" b="1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80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переданных запросов на поиск партнеров</a:t>
            </a:r>
            <a:endParaRPr lang="ru-RU" sz="2000" spc="-80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333625" y="5335588"/>
            <a:ext cx="2270125" cy="106838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2</a:t>
            </a:r>
            <a:r>
              <a:rPr lang="ru-RU" sz="72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00</a:t>
            </a:r>
            <a:r>
              <a:rPr lang="ru-RU" sz="60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+</a:t>
            </a:r>
            <a:r>
              <a:rPr lang="ru-RU" sz="4400" b="1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80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профилей томских компаний на английском языке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938" y="3541713"/>
            <a:ext cx="2271712" cy="106838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1250</a:t>
            </a:r>
            <a:r>
              <a:rPr lang="ru-RU" sz="4800" b="1" dirty="0">
                <a:solidFill>
                  <a:srgbClr val="C0000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+</a:t>
            </a:r>
            <a:r>
              <a:rPr lang="ru-RU" sz="3600" b="1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100" dirty="0">
                <a:solidFill>
                  <a:srgbClr val="002060"/>
                </a:solidFill>
                <a:latin typeface="OfficinaSansExtraBoldC" panose="00000900000000000000" pitchFamily="2" charset="-52"/>
                <a:cs typeface="Arial" panose="020B0604020202020204" pitchFamily="34" charset="0"/>
              </a:rPr>
              <a:t>профессиональных переводов на 32 иностранных языка</a:t>
            </a:r>
            <a:endParaRPr lang="ru-RU" sz="2000" spc="-100" dirty="0">
              <a:solidFill>
                <a:srgbClr val="002060"/>
              </a:solidFill>
              <a:latin typeface="OfficinaSansExtraBoldC" panose="00000900000000000000" pitchFamily="2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69900" y="260350"/>
            <a:ext cx="8410575" cy="95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Система бизнес-услуг Томской ТПП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00" dirty="0" smtClean="0">
                <a:solidFill>
                  <a:schemeClr val="tx1"/>
                </a:solidFill>
                <a:latin typeface="OfficinaSansBlackC" panose="00000A00000000000000" pitchFamily="2" charset="-52"/>
              </a:rPr>
              <a:t>по сопровождению проектов развития </a:t>
            </a:r>
            <a:endParaRPr lang="ru-RU" sz="2800" b="1" spc="-100" dirty="0">
              <a:solidFill>
                <a:schemeClr val="tx1"/>
              </a:solidFill>
              <a:latin typeface="OfficinaSansBlackC" panose="00000A00000000000000" pitchFamily="2" charset="-52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9388" y="111125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10</a:t>
            </a:r>
            <a:endParaRPr lang="ru-RU" sz="2400" dirty="0"/>
          </a:p>
        </p:txBody>
      </p:sp>
      <p:pic>
        <p:nvPicPr>
          <p:cNvPr id="74755" name="Picture 2" descr="http://image.shutterstock.com/z/stock-vector-people-working-on-computer-and-home-and-in-office-flat-icons-isolated-vector-illustration-262841444.jpg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</a:blip>
          <a:srcRect l="77626" t="2444" r="3989" b="76045"/>
          <a:stretch>
            <a:fillRect/>
          </a:stretch>
        </p:blipFill>
        <p:spPr bwMode="auto">
          <a:xfrm>
            <a:off x="1028700" y="3573463"/>
            <a:ext cx="8842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57488" y="1366838"/>
            <a:ext cx="6386512" cy="515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Реализация </a:t>
            </a:r>
            <a:r>
              <a:rPr lang="ru-RU" spc="-100" dirty="0">
                <a:latin typeface="OfficinaSansMediumC" panose="00000600000000000000" pitchFamily="2" charset="-52"/>
              </a:rPr>
              <a:t>социологических и 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бизнес-исследований</a:t>
            </a:r>
            <a:endParaRPr lang="ru-RU" spc="-100" dirty="0">
              <a:latin typeface="OfficinaSansMediumC" panose="00000600000000000000" pitchFamily="2" charset="-52"/>
            </a:endParaRPr>
          </a:p>
        </p:txBody>
      </p:sp>
      <p:pic>
        <p:nvPicPr>
          <p:cNvPr id="74757" name="Picture 26" descr="https://habrastorage.org/getpro/moikrug/uploads/company/874/519/604/logo/medium_193ea5be318e4658a7571d32a2c3b966.png"/>
          <p:cNvPicPr>
            <a:picLocks noChangeAspect="1" noChangeArrowheads="1"/>
          </p:cNvPicPr>
          <p:nvPr/>
        </p:nvPicPr>
        <p:blipFill>
          <a:blip r:embed="rId4"/>
          <a:srcRect l="20155" t="35223" r="23145" b="38318"/>
          <a:stretch>
            <a:fillRect/>
          </a:stretch>
        </p:blipFill>
        <p:spPr bwMode="auto">
          <a:xfrm>
            <a:off x="6121400" y="1412875"/>
            <a:ext cx="10033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22" descr="http://gtmarket.ru/files/logo/fom-logo.jpg"/>
          <p:cNvPicPr>
            <a:picLocks noChangeAspect="1" noChangeArrowheads="1"/>
          </p:cNvPicPr>
          <p:nvPr/>
        </p:nvPicPr>
        <p:blipFill>
          <a:blip r:embed="rId5"/>
          <a:srcRect l="23517" t="27663" r="23563" b="26978"/>
          <a:stretch>
            <a:fillRect/>
          </a:stretch>
        </p:blipFill>
        <p:spPr bwMode="auto">
          <a:xfrm>
            <a:off x="7207250" y="1597025"/>
            <a:ext cx="8890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24" descr="http://rosreserv.ru/upload/site1/VCIOM.jpg"/>
          <p:cNvPicPr>
            <a:picLocks noChangeAspect="1" noChangeArrowheads="1"/>
          </p:cNvPicPr>
          <p:nvPr/>
        </p:nvPicPr>
        <p:blipFill>
          <a:blip r:embed="rId6"/>
          <a:srcRect l="24535" r="25729"/>
          <a:stretch>
            <a:fillRect/>
          </a:stretch>
        </p:blipFill>
        <p:spPr bwMode="auto">
          <a:xfrm>
            <a:off x="8374063" y="1341438"/>
            <a:ext cx="506412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57488" y="2024063"/>
            <a:ext cx="6386512" cy="9318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Подбор технологии производства</a:t>
            </a:r>
            <a:r>
              <a:rPr lang="ru-RU" spc="-100" dirty="0">
                <a:latin typeface="OfficinaSansMediumC" panose="00000600000000000000" pitchFamily="2" charset="-52"/>
              </a:rPr>
              <a:t>,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производственной </a:t>
            </a:r>
            <a:r>
              <a:rPr lang="ru-RU" spc="-100" dirty="0">
                <a:latin typeface="OfficinaSansMediumC" panose="00000600000000000000" pitchFamily="2" charset="-52"/>
              </a:rPr>
              <a:t>площадки</a:t>
            </a:r>
            <a:r>
              <a:rPr lang="ru-RU" spc="-100" dirty="0">
                <a:latin typeface="OfficinaSansMediumC" panose="00000600000000000000" pitchFamily="2" charset="-52"/>
              </a:rPr>
              <a:t>,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производственного </a:t>
            </a:r>
            <a:r>
              <a:rPr lang="ru-RU" spc="-100" dirty="0">
                <a:latin typeface="OfficinaSansMediumC" panose="00000600000000000000" pitchFamily="2" charset="-52"/>
              </a:rPr>
              <a:t>оборудования </a:t>
            </a:r>
            <a:r>
              <a:rPr lang="ru-RU" spc="-100" dirty="0">
                <a:latin typeface="OfficinaSansMediumC" panose="00000600000000000000" pitchFamily="2" charset="-52"/>
              </a:rPr>
              <a:t/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и </a:t>
            </a:r>
            <a:r>
              <a:rPr lang="ru-RU" spc="-100" dirty="0">
                <a:latin typeface="OfficinaSansMediumC" panose="00000600000000000000" pitchFamily="2" charset="-52"/>
              </a:rPr>
              <a:t>специализированных кадров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57488" y="3224213"/>
            <a:ext cx="6386512" cy="515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Сопровождение на этапе поиска </a:t>
            </a:r>
            <a:r>
              <a:rPr lang="ru-RU" spc="-100" dirty="0">
                <a:latin typeface="OfficinaSansMediumC" panose="00000600000000000000" pitchFamily="2" charset="-52"/>
              </a:rPr>
              <a:t/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и </a:t>
            </a:r>
            <a:r>
              <a:rPr lang="ru-RU" spc="-100" dirty="0">
                <a:latin typeface="OfficinaSansMediumC" panose="00000600000000000000" pitchFamily="2" charset="-52"/>
              </a:rPr>
              <a:t>привлечения финансирования</a:t>
            </a:r>
          </a:p>
        </p:txBody>
      </p:sp>
      <p:pic>
        <p:nvPicPr>
          <p:cNvPr id="74762" name="Рисунок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3463" y="2246313"/>
            <a:ext cx="237331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57488" y="3875088"/>
            <a:ext cx="6386512" cy="7223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Оценка стоимости и </a:t>
            </a:r>
            <a:r>
              <a:rPr lang="ru-RU" spc="-100" dirty="0">
                <a:latin typeface="OfficinaSansMediumC" panose="00000600000000000000" pitchFamily="2" charset="-52"/>
              </a:rPr>
              <a:t>оформление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прав </a:t>
            </a:r>
            <a:r>
              <a:rPr lang="ru-RU" spc="-100" dirty="0">
                <a:latin typeface="OfficinaSansMediumC" panose="00000600000000000000" pitchFamily="2" charset="-52"/>
              </a:rPr>
              <a:t>на объекты </a:t>
            </a:r>
            <a:r>
              <a:rPr lang="ru-RU" spc="-100" dirty="0">
                <a:latin typeface="OfficinaSansMediumC" panose="00000600000000000000" pitchFamily="2" charset="-52"/>
              </a:rPr>
              <a:t>интеллектуальной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собственности</a:t>
            </a:r>
            <a:endParaRPr lang="ru-RU" spc="-100" dirty="0">
              <a:latin typeface="OfficinaSansMediumC" panose="00000600000000000000" pitchFamily="2" charset="-52"/>
            </a:endParaRPr>
          </a:p>
        </p:txBody>
      </p:sp>
      <p:pic>
        <p:nvPicPr>
          <p:cNvPr id="74764" name="Picture 20" descr="http://20.infosec.ru/images/projects/rospatent.png"/>
          <p:cNvPicPr>
            <a:picLocks noChangeAspect="1" noChangeArrowheads="1"/>
          </p:cNvPicPr>
          <p:nvPr/>
        </p:nvPicPr>
        <p:blipFill>
          <a:blip r:embed="rId8"/>
          <a:srcRect l="14284" t="37811" r="15433" b="38928"/>
          <a:stretch>
            <a:fillRect/>
          </a:stretch>
        </p:blipFill>
        <p:spPr bwMode="auto">
          <a:xfrm>
            <a:off x="6443663" y="3736975"/>
            <a:ext cx="1657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757488" y="4737100"/>
            <a:ext cx="6386512" cy="508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Добровольная сертификация </a:t>
            </a:r>
            <a:r>
              <a:rPr lang="ru-RU" spc="-100" dirty="0">
                <a:latin typeface="OfficinaSansMediumC" panose="00000600000000000000" pitchFamily="2" charset="-52"/>
              </a:rPr>
              <a:t>условий</a:t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производства, экспертиза продукции </a:t>
            </a:r>
            <a:endParaRPr lang="ru-RU" spc="-100" dirty="0">
              <a:latin typeface="OfficinaSansMediumC" panose="00000600000000000000" pitchFamily="2" charset="-52"/>
            </a:endParaRPr>
          </a:p>
        </p:txBody>
      </p:sp>
      <p:pic>
        <p:nvPicPr>
          <p:cNvPr id="74766" name="Picture 2" descr="http://www.tikrf.org/wp-content/uploads/2012/03/Soex-logo-300x17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63" y="4627563"/>
            <a:ext cx="112871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7" name="Picture 8" descr="http://www.energosoftgroup.ru/img/customers/fip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9713" y="4086225"/>
            <a:ext cx="11969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8" name="Picture 10" descr="http://ipc.arbitr.ru/themes/courts_model/img/theme/page/header/logo/gerb_sip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97825" y="4000500"/>
            <a:ext cx="520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794000" y="5408613"/>
            <a:ext cx="6350000" cy="508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Комплексное </a:t>
            </a:r>
            <a:r>
              <a:rPr lang="ru-RU" spc="-100" dirty="0">
                <a:latin typeface="OfficinaSansMediumC" panose="00000600000000000000" pitchFamily="2" charset="-52"/>
              </a:rPr>
              <a:t>сопровождение при </a:t>
            </a:r>
            <a:r>
              <a:rPr lang="ru-RU" spc="-100" dirty="0">
                <a:latin typeface="OfficinaSansMediumC" panose="00000600000000000000" pitchFamily="2" charset="-52"/>
              </a:rPr>
              <a:t/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участии </a:t>
            </a:r>
            <a:r>
              <a:rPr lang="ru-RU" spc="-100" dirty="0">
                <a:latin typeface="OfficinaSansMediumC" panose="00000600000000000000" pitchFamily="2" charset="-52"/>
              </a:rPr>
              <a:t>в </a:t>
            </a:r>
            <a:r>
              <a:rPr lang="ru-RU" spc="-100" dirty="0">
                <a:latin typeface="OfficinaSansMediumC" panose="00000600000000000000" pitchFamily="2" charset="-52"/>
              </a:rPr>
              <a:t>закупках крупнейших заказчиков</a:t>
            </a:r>
            <a:endParaRPr lang="ru-RU" spc="-100" dirty="0">
              <a:latin typeface="OfficinaSansMediumC" panose="00000600000000000000" pitchFamily="2" charset="-52"/>
            </a:endParaRPr>
          </a:p>
        </p:txBody>
      </p:sp>
      <p:pic>
        <p:nvPicPr>
          <p:cNvPr id="74770" name="Picture 12" descr="http://www.ranepa.ru/images/logo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78663" y="1268413"/>
            <a:ext cx="10572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786063" y="5999163"/>
            <a:ext cx="6357937" cy="508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pc="-100" dirty="0">
                <a:latin typeface="OfficinaSansMediumC" panose="00000600000000000000" pitchFamily="2" charset="-52"/>
              </a:rPr>
              <a:t>Повышение квалификации </a:t>
            </a:r>
            <a:r>
              <a:rPr lang="ru-RU" spc="-100" dirty="0">
                <a:latin typeface="OfficinaSansMediumC" panose="00000600000000000000" pitchFamily="2" charset="-52"/>
              </a:rPr>
              <a:t/>
            </a:r>
            <a:br>
              <a:rPr lang="ru-RU" spc="-100" dirty="0">
                <a:latin typeface="OfficinaSansMediumC" panose="00000600000000000000" pitchFamily="2" charset="-52"/>
              </a:rPr>
            </a:br>
            <a:r>
              <a:rPr lang="ru-RU" spc="-100" dirty="0">
                <a:latin typeface="OfficinaSansMediumC" panose="00000600000000000000" pitchFamily="2" charset="-52"/>
              </a:rPr>
              <a:t>и </a:t>
            </a:r>
            <a:r>
              <a:rPr lang="ru-RU" spc="-100" dirty="0">
                <a:latin typeface="OfficinaSansMediumC" panose="00000600000000000000" pitchFamily="2" charset="-52"/>
              </a:rPr>
              <a:t>сертификация кадров</a:t>
            </a:r>
          </a:p>
        </p:txBody>
      </p:sp>
      <p:cxnSp>
        <p:nvCxnSpPr>
          <p:cNvPr id="18" name="Прямая соединительная линия 17"/>
          <p:cNvCxnSpPr>
            <a:stCxn id="1026" idx="3"/>
            <a:endCxn id="5" idx="1"/>
          </p:cNvCxnSpPr>
          <p:nvPr/>
        </p:nvCxnSpPr>
        <p:spPr>
          <a:xfrm flipV="1">
            <a:off x="1912938" y="1625600"/>
            <a:ext cx="844550" cy="248761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026" idx="3"/>
            <a:endCxn id="6" idx="1"/>
          </p:cNvCxnSpPr>
          <p:nvPr/>
        </p:nvCxnSpPr>
        <p:spPr>
          <a:xfrm flipV="1">
            <a:off x="1912938" y="2490788"/>
            <a:ext cx="844550" cy="16224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1026" idx="3"/>
            <a:endCxn id="7" idx="1"/>
          </p:cNvCxnSpPr>
          <p:nvPr/>
        </p:nvCxnSpPr>
        <p:spPr>
          <a:xfrm flipV="1">
            <a:off x="1912938" y="3482975"/>
            <a:ext cx="844550" cy="6302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1026" idx="3"/>
            <a:endCxn id="8" idx="1"/>
          </p:cNvCxnSpPr>
          <p:nvPr/>
        </p:nvCxnSpPr>
        <p:spPr>
          <a:xfrm>
            <a:off x="1912938" y="4113213"/>
            <a:ext cx="844550" cy="1238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1026" idx="3"/>
            <a:endCxn id="37" idx="1"/>
          </p:cNvCxnSpPr>
          <p:nvPr/>
        </p:nvCxnSpPr>
        <p:spPr>
          <a:xfrm>
            <a:off x="1912938" y="4113213"/>
            <a:ext cx="844550" cy="8778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026" idx="3"/>
            <a:endCxn id="10" idx="1"/>
          </p:cNvCxnSpPr>
          <p:nvPr/>
        </p:nvCxnSpPr>
        <p:spPr>
          <a:xfrm>
            <a:off x="1912938" y="4113213"/>
            <a:ext cx="881062" cy="1549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1026" idx="3"/>
            <a:endCxn id="16" idx="1"/>
          </p:cNvCxnSpPr>
          <p:nvPr/>
        </p:nvCxnSpPr>
        <p:spPr>
          <a:xfrm>
            <a:off x="1912938" y="4113213"/>
            <a:ext cx="873125" cy="21399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79" name="Picture 18" descr="http://pictogram-free.com/material/032.png"/>
          <p:cNvPicPr>
            <a:picLocks noChangeAspect="1" noChangeArrowheads="1"/>
          </p:cNvPicPr>
          <p:nvPr/>
        </p:nvPicPr>
        <p:blipFill>
          <a:blip r:embed="rId13"/>
          <a:srcRect l="11989" r="23714"/>
          <a:stretch>
            <a:fillRect/>
          </a:stretch>
        </p:blipFill>
        <p:spPr bwMode="auto">
          <a:xfrm>
            <a:off x="323850" y="3573463"/>
            <a:ext cx="6477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80" name="Picture 24" descr="http://uralcci.com/userfiles/file_e72e0b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75525" y="4654550"/>
            <a:ext cx="43656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81" name="Picture 2" descr="http://mfc39.ru/corpmsp/msp-logo-jpg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18300" y="5289550"/>
            <a:ext cx="1800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 descr="Картинки по запросу значок тпп рф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9805" y="4221088"/>
            <a:ext cx="314160" cy="245437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/>
          </a:extLst>
        </p:spPr>
      </p:pic>
      <p:pic>
        <p:nvPicPr>
          <p:cNvPr id="74783" name="Рисунок 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424488" y="6038850"/>
            <a:ext cx="23161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84" name="Рисунок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94425" y="3178175"/>
            <a:ext cx="170656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808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">
      <a:majorFont>
        <a:latin typeface="OfficinaSansBlackC"/>
        <a:ea typeface=""/>
        <a:cs typeface=""/>
      </a:majorFont>
      <a:minorFont>
        <a:latin typeface="OfficinaSansBook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">
      <a:majorFont>
        <a:latin typeface="OfficinaSansBlackC"/>
        <a:ea typeface=""/>
        <a:cs typeface=""/>
      </a:majorFont>
      <a:minorFont>
        <a:latin typeface="OfficinaSansBook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TS030008088</Template>
  <TotalTime>2974</TotalTime>
  <Words>1037</Words>
  <Application>Microsoft Office PowerPoint</Application>
  <PresentationFormat>Экран (4:3)</PresentationFormat>
  <Paragraphs>245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45" baseType="lpstr">
      <vt:lpstr>Calibri</vt:lpstr>
      <vt:lpstr>Arial</vt:lpstr>
      <vt:lpstr>OfficinaSansBlackC</vt:lpstr>
      <vt:lpstr>OfficinaSansBookC</vt:lpstr>
      <vt:lpstr>Calibri Light</vt:lpstr>
      <vt:lpstr>OfficinaSansExtraBoldC</vt:lpstr>
      <vt:lpstr>Tahoma</vt:lpstr>
      <vt:lpstr>Arial Unicode MS</vt:lpstr>
      <vt:lpstr>Wingdings</vt:lpstr>
      <vt:lpstr>Cambria</vt:lpstr>
      <vt:lpstr>OfficinaSansMediumC</vt:lpstr>
      <vt:lpstr>OfficinaSansBoldC</vt:lpstr>
      <vt:lpstr>Times New Roman</vt:lpstr>
      <vt:lpstr>Open Sans</vt:lpstr>
      <vt:lpstr>Impact</vt:lpstr>
      <vt:lpstr>TS030008088</vt:lpstr>
      <vt:lpstr>1_Тема Office</vt:lpstr>
      <vt:lpstr>Тема Office</vt:lpstr>
      <vt:lpstr>2_Тема Office</vt:lpstr>
      <vt:lpstr>4_Тема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XTreme.ws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Богомолов Сергей Владимирович</dc:creator>
  <cp:lastModifiedBy>user</cp:lastModifiedBy>
  <cp:revision>238</cp:revision>
  <cp:lastPrinted>2013-07-23T10:36:20Z</cp:lastPrinted>
  <dcterms:created xsi:type="dcterms:W3CDTF">2013-07-23T08:29:06Z</dcterms:created>
  <dcterms:modified xsi:type="dcterms:W3CDTF">2019-04-10T16:02:24Z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TC300080889990</vt:lpwstr>
  </property>
</Properties>
</file>