
<file path=[Content_Types].xml><?xml version="1.0" encoding="utf-8"?>
<Types xmlns="http://schemas.openxmlformats.org/package/2006/content-types">
  <Default Extension="wmf" ContentType="image/x-wmf"/>
  <Default Extension="png" ContentType="image/png"/>
  <Default Extension="jpg" ContentType="image/jpeg"/>
  <Default Extension="jpeg" ContentType="image/jpeg"/>
  <Default Extension="xml" ContentType="application/xml"/>
  <Default Extension="rels" ContentType="application/vnd.openxmlformats-package.relationships+xml"/>
  <Default Extension="bin" ContentType="application/vnd.openxmlformats-officedocument.oleObject"/>
  <Override PartName="/ppt/slides/slide6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Layouts/slideLayout10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2.xml" ContentType="application/vnd.openxmlformats-officedocument.presentationml.slideLayout+xml"/>
  <Override PartName="/docProps/app.xml" ContentType="application/vnd.openxmlformats-officedocument.extended-properties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4.xml" ContentType="application/vnd.openxmlformats-officedocument.presentationml.slide+xml"/>
  <Override PartName="/docProps/core.xml" ContentType="application/vnd.openxmlformats-package.core-properties+xml"/>
  <Override PartName="/ppt/viewProps.xml" ContentType="application/vnd.openxmlformats-officedocument.presentationml.viewProps+xml"/>
  <Override PartName="/ppt/slides/slide7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slideMasters/slideMaster1.xml" ContentType="application/vnd.openxmlformats-officedocument.presentationml.slideMaster+xml"/>
  <Override PartName="/ppt/presentation.xml" ContentType="application/vnd.openxmlformats-officedocument.presentationml.presentation.main+xml"/>
  <Override PartName="/ppt/tableStyles.xml" ContentType="application/vnd.openxmlformats-officedocument.presentationml.tableStyles+xml"/>
  <Override PartName="/ppt/theme/theme1.xml" ContentType="application/vnd.openxmlformats-officedocument.theme+xml"/>
</Types>
</file>

<file path=_rels/.rels><?xml version="1.0" encoding="UTF-8" standalone="yes"?><Relationships xmlns="http://schemas.openxmlformats.org/package/2006/relationships"><Relationship Id="rId3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aveSubsetFonts="1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</p:sldIdLst>
  <p:sldSz cx="12192000" cy="6858000"/>
  <p:notesSz cx="12192000" cy="6858000"/>
  <p:defaultTextStyle>
    <a:defPPr>
      <a:defRPr lang="ru-RU"/>
    </a:defPPr>
    <a:lvl1pPr marL="0" algn="l" defTabSz="91440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 varScale="1">
        <p:scale>
          <a:sx n="100" d="100"/>
          <a:sy n="100" d="100"/>
        </p:scale>
        <p:origin x="378" y="90"/>
      </p:cViewPr>
      <p:guideLst>
        <p:guide pos="3840"/>
        <p:guide pos="2160" orient="horz"/>
      </p:guideLst>
    </p:cSldViewPr>
  </p:slideViewPr>
  <p:gridSpacing cx="72008" cy="72008"/>
</p:viewPr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presProps" Target="presProps.xml" /><Relationship Id="rId11" Type="http://schemas.openxmlformats.org/officeDocument/2006/relationships/tableStyles" Target="tableStyles.xml" /><Relationship Id="rId12" Type="http://schemas.openxmlformats.org/officeDocument/2006/relationships/viewProps" Target="viewProps.xml" /></Relationships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title" userDrawn="1">
  <p:cSld name="Титульны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 bwMode="auto"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 bwMode="auto"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CC18F51-09EC-435C-A3BA-64A766E099C0}" type="datetimeFigureOut">
              <a:rPr lang="ru-RU"/>
              <a:t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8395586-F03A-48D1-94DF-16B239DF4FB5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obj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Fifth level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CC18F51-09EC-435C-A3BA-64A766E099C0}" type="datetimeFigureOut">
              <a:rPr lang="ru-RU"/>
              <a:t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8395586-F03A-48D1-94DF-16B239DF4FB5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secHead" userDrawn="1">
  <p:cSld name="Заголовок раздел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CC18F51-09EC-435C-A3BA-64A766E099C0}" type="datetimeFigureOut">
              <a:rPr lang="ru-RU"/>
              <a:t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8395586-F03A-48D1-94DF-16B239DF4FB5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twoObj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 bwMode="auto">
          <a:xfrm>
            <a:off x="838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 bwMode="auto">
          <a:xfrm>
            <a:off x="6172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CC18F51-09EC-435C-A3BA-64A766E099C0}" type="datetimeFigureOut">
              <a:rPr lang="ru-RU"/>
              <a:t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8395586-F03A-48D1-94DF-16B239DF4FB5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twoTxTwoObj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9788" y="365125"/>
            <a:ext cx="10515600" cy="1325563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 bwMode="auto">
          <a:xfrm>
            <a:off x="839788" y="2505074"/>
            <a:ext cx="5157787" cy="3684588"/>
          </a:xfrm>
        </p:spPr>
        <p:txBody>
          <a:bodyPr/>
          <a:lstStyle/>
          <a:p>
            <a:pPr lvl="0">
              <a:defRPr/>
            </a:pPr>
            <a:r>
              <a:rPr lang="ru-RU"/>
              <a:t>Click to edit Master text styles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 bwMode="auto"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 bwMode="auto">
          <a:xfrm>
            <a:off x="6172200" y="2505074"/>
            <a:ext cx="5183188" cy="3684588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CC18F51-09EC-435C-A3BA-64A766E099C0}" type="datetimeFigureOut">
              <a:rPr lang="ru-RU"/>
              <a:t/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8395586-F03A-48D1-94DF-16B239DF4FB5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titleOnly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CC18F51-09EC-435C-A3BA-64A766E099C0}" type="datetimeFigureOut">
              <a:rPr lang="ru-RU"/>
              <a:t/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8395586-F03A-48D1-94DF-16B239DF4FB5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blank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CC18F51-09EC-435C-A3BA-64A766E099C0}" type="datetimeFigureOut">
              <a:rPr lang="ru-RU"/>
              <a:t/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8395586-F03A-48D1-94DF-16B239DF4FB5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objTx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CC18F51-09EC-435C-A3BA-64A766E099C0}" type="datetimeFigureOut">
              <a:rPr lang="ru-RU"/>
              <a:t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8395586-F03A-48D1-94DF-16B239DF4FB5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picTx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ChangeAspect="1" noGrp="1"/>
          </p:cNvSpPr>
          <p:nvPr>
            <p:ph type="pic" idx="1"/>
          </p:nvPr>
        </p:nvSpPr>
        <p:spPr bwMode="auto"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r>
              <a:rPr lang="ru-RU"/>
              <a:t>Click icon to add picture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CC18F51-09EC-435C-A3BA-64A766E099C0}" type="datetimeFigureOut">
              <a:rPr lang="ru-RU"/>
              <a:t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8395586-F03A-48D1-94DF-16B239DF4FB5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vertTx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CC18F51-09EC-435C-A3BA-64A766E099C0}" type="datetimeFigureOut">
              <a:rPr lang="ru-RU"/>
              <a:t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8395586-F03A-48D1-94DF-16B239DF4FB5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vertTitleAndTx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724900" y="365125"/>
            <a:ext cx="2628900" cy="5811838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838200" y="365125"/>
            <a:ext cx="7734300" cy="5811838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Fifth level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CC18F51-09EC-435C-A3BA-64A766E099C0}" type="datetimeFigureOut">
              <a:rPr lang="ru-RU"/>
              <a:t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8395586-F03A-48D1-94DF-16B239DF4FB5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0">
  <p:cSld name="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ru-RU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ru-RU"/>
              <a:t>Click to edit Master text styles</a:t>
            </a:r>
            <a:endParaRPr/>
          </a:p>
          <a:p>
            <a:pPr lvl="1">
              <a:defRPr/>
            </a:pPr>
            <a:r>
              <a:rPr lang="ru-RU"/>
              <a:t>Second level</a:t>
            </a:r>
            <a:endParaRPr/>
          </a:p>
          <a:p>
            <a:pPr lvl="2">
              <a:defRPr/>
            </a:pPr>
            <a:r>
              <a:rPr lang="ru-RU"/>
              <a:t>Third level</a:t>
            </a:r>
            <a:endParaRPr/>
          </a:p>
          <a:p>
            <a:pPr lvl="3">
              <a:defRPr/>
            </a:pPr>
            <a:r>
              <a:rPr lang="ru-RU"/>
              <a:t>Fourth level</a:t>
            </a:r>
            <a:endParaRPr/>
          </a:p>
          <a:p>
            <a:pPr lvl="4">
              <a:defRPr/>
            </a:pPr>
            <a:r>
              <a:rPr lang="ru-RU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CC18F51-09EC-435C-A3BA-64A766E099C0}" type="datetimeFigureOut">
              <a:rPr lang="ru-RU"/>
              <a:t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08395586-F03A-48D1-94DF-16B239DF4FB5}" type="slidenum">
              <a:rPr lang="ru-RU"/>
              <a:t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>
        <a:lnSpc>
          <a:spcPct val="90000"/>
        </a:lnSpc>
        <a:spcBef>
          <a:spcPts val="1000"/>
        </a:spcBef>
        <a:buFont typeface="Arial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3" Type="http://schemas.openxmlformats.org/officeDocument/2006/relationships/image" Target="../media/image4.png"/><Relationship Id="rId4" Type="http://schemas.openxmlformats.org/officeDocument/2006/relationships/image" Target="../media/image5.jpg"/><Relationship Id="rId5" Type="http://schemas.openxmlformats.org/officeDocument/2006/relationships/image" Target="../media/image6.jpg"/></Relationships>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3" Type="http://schemas.openxmlformats.org/officeDocument/2006/relationships/image" Target="../media/image7.jpg"/></Relationships>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jpg"/><Relationship Id="rId3" Type="http://schemas.openxmlformats.org/officeDocument/2006/relationships/image" Target="../media/image3.png"/><Relationship Id="rId4" Type="http://schemas.openxmlformats.org/officeDocument/2006/relationships/image" Target="../media/image9.jpg"/></Relationships>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png"/><Relationship Id="rId3" Type="http://schemas.openxmlformats.org/officeDocument/2006/relationships/image" Target="../media/image11.png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 flipH="0" flipV="0">
            <a:off x="1523999" y="1122363"/>
            <a:ext cx="9222626" cy="4389190"/>
          </a:xfrm>
        </p:spPr>
        <p:txBody>
          <a:bodyPr vertOverflow="overflow" horzOverflow="overflow" vert="horz" wrap="square" lIns="91440" tIns="45720" rIns="91440" bIns="45720" numCol="1" spcCol="0" rtlCol="0" fromWordArt="0" anchor="b" anchorCtr="0" forceAA="0" upright="0" compatLnSpc="0">
            <a:normAutofit/>
          </a:bodyPr>
          <a:lstStyle/>
          <a:p>
            <a:pPr algn="ctr" defTabSz="914189">
              <a:spcBef>
                <a:spcPts val="0"/>
              </a:spcBef>
              <a:defRPr/>
            </a:pPr>
            <a:r>
              <a:rPr lang="ru-RU" sz="4000" b="1" i="0" u="none" strike="noStrike" cap="none" spc="0">
                <a:solidFill>
                  <a:srgbClr val="40746E"/>
                </a:solidFill>
                <a:latin typeface="+mj-lt"/>
                <a:ea typeface="Calibri"/>
                <a:cs typeface="Times New Roman"/>
              </a:rPr>
              <a:t>Федеральный конкурс </a:t>
            </a:r>
            <a:br>
              <a:rPr lang="ru-RU" sz="4000" b="1" i="0" u="none" strike="noStrike" cap="none" spc="0">
                <a:solidFill>
                  <a:srgbClr val="40746E"/>
                </a:solidFill>
                <a:latin typeface="+mj-lt"/>
                <a:ea typeface="Calibri"/>
                <a:cs typeface="Times New Roman"/>
              </a:rPr>
            </a:br>
            <a:r>
              <a:rPr lang="ru-RU" sz="4000" b="1" i="0" u="none" strike="noStrike" cap="none" spc="0">
                <a:solidFill>
                  <a:srgbClr val="40746E"/>
                </a:solidFill>
                <a:latin typeface="+mj-lt"/>
                <a:ea typeface="Calibri"/>
                <a:cs typeface="Times New Roman"/>
              </a:rPr>
              <a:t> на получение субсидии </a:t>
            </a:r>
            <a:br>
              <a:rPr lang="ru-RU" sz="4000" b="1" i="0" u="none" strike="noStrike" cap="none" spc="0">
                <a:solidFill>
                  <a:srgbClr val="40746E"/>
                </a:solidFill>
                <a:latin typeface="+mj-lt"/>
                <a:ea typeface="Calibri"/>
                <a:cs typeface="Times New Roman"/>
              </a:rPr>
            </a:br>
            <a:r>
              <a:rPr lang="ru-RU" sz="4000" b="1" i="0" u="none" strike="noStrike" cap="none" spc="0">
                <a:solidFill>
                  <a:srgbClr val="40746E"/>
                </a:solidFill>
                <a:latin typeface="+mj-lt"/>
                <a:ea typeface="Calibri"/>
                <a:cs typeface="Times New Roman"/>
              </a:rPr>
              <a:t>на поддержку </a:t>
            </a:r>
            <a:r>
              <a:rPr lang="ru-RU" sz="4000" b="1" i="0" u="none" strike="noStrike" cap="none" spc="0">
                <a:solidFill>
                  <a:srgbClr val="40746E"/>
                </a:solidFill>
                <a:latin typeface="+mj-lt"/>
                <a:ea typeface="Calibri"/>
                <a:cs typeface="Times New Roman"/>
              </a:rPr>
              <a:t>инвестиционных проектов по созданию модульных </a:t>
            </a:r>
            <a:br>
              <a:rPr lang="ru-RU" sz="4000" b="1" i="0" u="none" strike="noStrike" cap="none" spc="0">
                <a:solidFill>
                  <a:srgbClr val="40746E"/>
                </a:solidFill>
                <a:latin typeface="+mj-lt"/>
                <a:ea typeface="Calibri"/>
                <a:cs typeface="Times New Roman"/>
              </a:rPr>
            </a:br>
            <a:r>
              <a:rPr lang="ru-RU" sz="4000" b="1" i="0" u="none" strike="noStrike" cap="none" spc="0">
                <a:solidFill>
                  <a:srgbClr val="40746E"/>
                </a:solidFill>
                <a:latin typeface="+mj-lt"/>
                <a:ea typeface="Calibri"/>
                <a:cs typeface="Times New Roman"/>
              </a:rPr>
              <a:t>некапитальных </a:t>
            </a:r>
            <a:br>
              <a:rPr lang="ru-RU" sz="4000" b="1" i="0" u="none" strike="noStrike" cap="none" spc="0">
                <a:solidFill>
                  <a:srgbClr val="40746E"/>
                </a:solidFill>
                <a:latin typeface="+mj-lt"/>
                <a:ea typeface="Calibri"/>
                <a:cs typeface="Times New Roman"/>
              </a:rPr>
            </a:br>
            <a:r>
              <a:rPr lang="ru-RU" sz="4000" b="1" i="0" u="none" strike="noStrike" cap="none" spc="0">
                <a:solidFill>
                  <a:srgbClr val="40746E"/>
                </a:solidFill>
                <a:latin typeface="+mj-lt"/>
                <a:ea typeface="Calibri"/>
                <a:cs typeface="Times New Roman"/>
              </a:rPr>
              <a:t>средств </a:t>
            </a:r>
            <a:r>
              <a:rPr lang="ru-RU" sz="4000" b="1" i="0" u="none" strike="noStrike" cap="none" spc="0">
                <a:solidFill>
                  <a:srgbClr val="40746E"/>
                </a:solidFill>
                <a:latin typeface="+mj-lt"/>
                <a:ea typeface="Calibri"/>
                <a:cs typeface="Times New Roman"/>
              </a:rPr>
              <a:t>размещения </a:t>
            </a:r>
            <a:br>
              <a:rPr lang="ru-RU" sz="4000" b="1" i="0" u="none" strike="noStrike" cap="none" spc="0">
                <a:solidFill>
                  <a:srgbClr val="40746E"/>
                </a:solidFill>
                <a:latin typeface="+mj-lt"/>
                <a:ea typeface="Calibri"/>
                <a:cs typeface="Times New Roman"/>
              </a:rPr>
            </a:br>
            <a:r>
              <a:rPr lang="ru-RU" sz="4000" b="1" i="0" u="none" strike="noStrike" cap="none" spc="0">
                <a:solidFill>
                  <a:srgbClr val="40746E"/>
                </a:solidFill>
                <a:latin typeface="Arial"/>
                <a:ea typeface="Calibri"/>
                <a:cs typeface="Times New Roman"/>
              </a:rPr>
              <a:t>(2025-2027 гг.)</a:t>
            </a:r>
            <a:endParaRPr sz="4000" b="1">
              <a:solidFill>
                <a:srgbClr val="40746E"/>
              </a:solidFill>
              <a:ea typeface="Calibri"/>
              <a:cs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67622939" name="Заголовок 1"/>
          <p:cNvSpPr>
            <a:spLocks noGrp="1"/>
          </p:cNvSpPr>
          <p:nvPr>
            <p:ph type="title"/>
          </p:nvPr>
        </p:nvSpPr>
        <p:spPr bwMode="auto">
          <a:xfrm>
            <a:off x="143339" y="-27383"/>
            <a:ext cx="11439061" cy="1143000"/>
          </a:xfrm>
        </p:spPr>
        <p:txBody>
          <a:bodyPr>
            <a:normAutofit/>
          </a:bodyPr>
          <a:lstStyle/>
          <a:p>
            <a:pPr algn="l" defTabSz="914189">
              <a:spcBef>
                <a:spcPts val="0"/>
              </a:spcBef>
              <a:defRPr/>
            </a:pPr>
            <a:r>
              <a:rPr lang="ru-RU" sz="1900" b="1">
                <a:solidFill>
                  <a:srgbClr val="40746E"/>
                </a:solidFill>
                <a:ea typeface="Calibri"/>
                <a:cs typeface="Times New Roman"/>
              </a:rPr>
              <a:t>Федеральный конкурс  на поддержку </a:t>
            </a:r>
            <a:r>
              <a:rPr lang="ru-RU" sz="1900" b="1">
                <a:solidFill>
                  <a:srgbClr val="40746E"/>
                </a:solidFill>
                <a:ea typeface="Calibri"/>
                <a:cs typeface="Times New Roman"/>
              </a:rPr>
              <a:t>инвестиционных проектов по созданию  модульных некапитальных средств </a:t>
            </a:r>
            <a:r>
              <a:rPr lang="ru-RU" sz="1900" b="1">
                <a:solidFill>
                  <a:srgbClr val="40746E"/>
                </a:solidFill>
                <a:ea typeface="Calibri"/>
                <a:cs typeface="Times New Roman"/>
              </a:rPr>
              <a:t>размещения (2025-2027 гг.)</a:t>
            </a:r>
            <a:endParaRPr lang="ru-RU" sz="1900" b="1">
              <a:solidFill>
                <a:srgbClr val="40746E"/>
              </a:solidFill>
              <a:ea typeface="Calibri"/>
              <a:cs typeface="Times New Roman"/>
            </a:endParaRPr>
          </a:p>
        </p:txBody>
      </p:sp>
      <p:pic>
        <p:nvPicPr>
          <p:cNvPr id="1035284454" name="Picture 3" descr="C:\Users\rumyantsevaoa\Downloads\turizm.png"/>
          <p:cNvPicPr>
            <a:picLocks noChangeAspect="1" noChangeArrowheads="1"/>
          </p:cNvPicPr>
          <p:nvPr/>
        </p:nvPicPr>
        <p:blipFill>
          <a:blip r:embed="rId2"/>
          <a:stretch/>
        </p:blipFill>
        <p:spPr bwMode="auto">
          <a:xfrm>
            <a:off x="11150745" y="114471"/>
            <a:ext cx="1041254" cy="771447"/>
          </a:xfrm>
          <a:prstGeom prst="rect">
            <a:avLst/>
          </a:prstGeom>
          <a:noFill/>
        </p:spPr>
      </p:pic>
      <p:pic>
        <p:nvPicPr>
          <p:cNvPr id="1667454830" name="Picture 4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240053" y="936086"/>
            <a:ext cx="11837330" cy="556525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221552880" name="Прямоугольник 23"/>
          <p:cNvSpPr/>
          <p:nvPr/>
        </p:nvSpPr>
        <p:spPr bwMode="auto">
          <a:xfrm>
            <a:off x="911423" y="2468893"/>
            <a:ext cx="6240693" cy="677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975993">
              <a:defRPr/>
            </a:pPr>
            <a:r>
              <a:rPr lang="ru-RU" sz="1350" i="1"/>
              <a:t>создание неограниченного </a:t>
            </a:r>
            <a:r>
              <a:rPr lang="ru-RU" sz="1350" i="1"/>
              <a:t>количества номеров </a:t>
            </a:r>
            <a:r>
              <a:rPr lang="ru-RU" sz="1350" i="1"/>
              <a:t>в  рамках инвестиционного проекта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767534835" name="object 2"/>
          <p:cNvSpPr txBox="1">
            <a:spLocks noGrp="1"/>
          </p:cNvSpPr>
          <p:nvPr>
            <p:ph type="title"/>
          </p:nvPr>
        </p:nvSpPr>
        <p:spPr bwMode="auto">
          <a:xfrm>
            <a:off x="543099" y="455448"/>
            <a:ext cx="7564346" cy="534267"/>
          </a:xfrm>
          <a:prstGeom prst="rect">
            <a:avLst/>
          </a:prstGeom>
        </p:spPr>
        <p:txBody>
          <a:bodyPr vert="horz" wrap="square" lIns="0" tIns="12699" rIns="0" bIns="0" rtlCol="0">
            <a:spAutoFit/>
          </a:bodyPr>
          <a:lstStyle/>
          <a:p>
            <a:pPr marL="0" marR="0" indent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-RU" sz="1900" b="1" i="0" u="none" strike="noStrike" cap="none" spc="0">
                <a:solidFill>
                  <a:srgbClr val="40746E"/>
                </a:solidFill>
                <a:latin typeface="Arial"/>
                <a:ea typeface="Arial"/>
                <a:cs typeface="Arial"/>
              </a:rPr>
              <a:t>СУБСИДИЯ</a:t>
            </a:r>
            <a:r>
              <a:rPr lang="ru-RU" sz="1900" b="1" i="0" u="none" strike="noStrike" cap="none" spc="0">
                <a:solidFill>
                  <a:srgbClr val="40746E"/>
                </a:solidFill>
                <a:latin typeface="Arial"/>
                <a:ea typeface="Arial"/>
                <a:cs typeface="Arial"/>
              </a:rPr>
              <a:t> </a:t>
            </a:r>
            <a:r>
              <a:rPr lang="ru-RU" sz="1900" b="1" i="0" u="none" strike="noStrike" cap="none" spc="0">
                <a:solidFill>
                  <a:srgbClr val="40746E"/>
                </a:solidFill>
                <a:latin typeface="Arial"/>
                <a:ea typeface="Arial"/>
                <a:cs typeface="Arial"/>
              </a:rPr>
              <a:t>ВЫДАЕТСЯ</a:t>
            </a:r>
            <a:r>
              <a:rPr lang="ru-RU" sz="1900" b="1" i="0" u="none" strike="noStrike" cap="none" spc="0">
                <a:solidFill>
                  <a:srgbClr val="40746E"/>
                </a:solidFill>
                <a:latin typeface="Arial"/>
                <a:ea typeface="Arial"/>
                <a:cs typeface="Arial"/>
              </a:rPr>
              <a:t> </a:t>
            </a:r>
            <a:r>
              <a:rPr lang="ru-RU" sz="1900" b="1" i="0" u="none" strike="noStrike" cap="none" spc="0">
                <a:solidFill>
                  <a:srgbClr val="40746E"/>
                </a:solidFill>
                <a:latin typeface="Arial"/>
                <a:ea typeface="Arial"/>
                <a:cs typeface="Arial"/>
              </a:rPr>
              <a:t>НА</a:t>
            </a:r>
            <a:r>
              <a:rPr lang="ru-RU" sz="1900" b="1" i="0" u="none" strike="noStrike" cap="none" spc="0">
                <a:solidFill>
                  <a:srgbClr val="40746E"/>
                </a:solidFill>
                <a:latin typeface="Arial"/>
                <a:ea typeface="Arial"/>
                <a:cs typeface="Arial"/>
              </a:rPr>
              <a:t> </a:t>
            </a:r>
            <a:r>
              <a:rPr lang="ru-RU" sz="1900" b="1" i="0" u="none" strike="noStrike" cap="none" spc="0">
                <a:solidFill>
                  <a:srgbClr val="40746E"/>
                </a:solidFill>
                <a:latin typeface="Arial"/>
                <a:ea typeface="Arial"/>
                <a:cs typeface="Arial"/>
              </a:rPr>
              <a:t>ПРИОБРЕТЕНИЕ </a:t>
            </a:r>
            <a:r>
              <a:rPr lang="ru-RU" sz="1900" b="1" i="0" u="none" strike="noStrike" cap="none" spc="0">
                <a:solidFill>
                  <a:srgbClr val="40746E"/>
                </a:solidFill>
                <a:latin typeface="Arial"/>
                <a:ea typeface="Arial"/>
                <a:cs typeface="Arial"/>
              </a:rPr>
              <a:t>И</a:t>
            </a:r>
            <a:r>
              <a:rPr lang="ru-RU" sz="1900" b="1" i="0" u="none" strike="noStrike" cap="none" spc="0">
                <a:solidFill>
                  <a:srgbClr val="40746E"/>
                </a:solidFill>
                <a:latin typeface="Arial"/>
                <a:ea typeface="Arial"/>
                <a:cs typeface="Arial"/>
              </a:rPr>
              <a:t> </a:t>
            </a:r>
            <a:r>
              <a:rPr lang="ru-RU" sz="1900" b="1" i="0" u="none" strike="noStrike" cap="none" spc="0">
                <a:solidFill>
                  <a:srgbClr val="40746E"/>
                </a:solidFill>
                <a:latin typeface="Arial"/>
                <a:ea typeface="Arial"/>
                <a:cs typeface="Arial"/>
              </a:rPr>
              <a:t>МОНТАЖ</a:t>
            </a:r>
            <a:r>
              <a:rPr lang="ru-RU" sz="1900" b="1" i="0" u="none" strike="noStrike" cap="none" spc="0">
                <a:solidFill>
                  <a:srgbClr val="40746E"/>
                </a:solidFill>
                <a:latin typeface="Arial"/>
                <a:ea typeface="Arial"/>
                <a:cs typeface="Arial"/>
              </a:rPr>
              <a:t> </a:t>
            </a:r>
            <a:r>
              <a:rPr lang="ru-RU" sz="1900" b="1" i="0" u="none" strike="noStrike" cap="none" spc="0">
                <a:solidFill>
                  <a:srgbClr val="40746E"/>
                </a:solidFill>
                <a:latin typeface="Arial"/>
                <a:ea typeface="Arial"/>
                <a:cs typeface="Arial"/>
              </a:rPr>
              <a:t>МОДУЛЬНЫХ</a:t>
            </a:r>
            <a:r>
              <a:rPr lang="ru-RU" sz="1900" b="1" i="0" u="none" strike="noStrike" cap="none" spc="0">
                <a:solidFill>
                  <a:srgbClr val="40746E"/>
                </a:solidFill>
                <a:latin typeface="Arial"/>
                <a:ea typeface="Arial"/>
                <a:cs typeface="Arial"/>
              </a:rPr>
              <a:t> </a:t>
            </a:r>
            <a:r>
              <a:rPr lang="ru-RU" sz="1900" b="1" i="0" u="none" strike="noStrike" cap="none" spc="0">
                <a:solidFill>
                  <a:srgbClr val="40746E"/>
                </a:solidFill>
                <a:latin typeface="Arial"/>
                <a:ea typeface="Arial"/>
                <a:cs typeface="Arial"/>
              </a:rPr>
              <a:t>НЕКАПИТАЛЬНЫХ </a:t>
            </a:r>
            <a:r>
              <a:rPr lang="ru-RU" sz="1900" b="1" i="0" u="none" strike="noStrike" cap="none" spc="0">
                <a:solidFill>
                  <a:srgbClr val="40746E"/>
                </a:solidFill>
                <a:latin typeface="Arial"/>
                <a:ea typeface="Arial"/>
                <a:cs typeface="Arial"/>
              </a:rPr>
              <a:t>СРЕДСТВ</a:t>
            </a:r>
            <a:r>
              <a:rPr lang="ru-RU" sz="1900" b="1" i="0" u="none" strike="noStrike" cap="none" spc="0">
                <a:solidFill>
                  <a:srgbClr val="40746E"/>
                </a:solidFill>
                <a:latin typeface="Arial"/>
                <a:ea typeface="Arial"/>
                <a:cs typeface="Arial"/>
              </a:rPr>
              <a:t> </a:t>
            </a:r>
            <a:r>
              <a:rPr lang="ru-RU" sz="1900" b="1" i="0" u="none" strike="noStrike" cap="none" spc="0">
                <a:solidFill>
                  <a:srgbClr val="40746E"/>
                </a:solidFill>
                <a:latin typeface="Arial"/>
                <a:ea typeface="Arial"/>
                <a:cs typeface="Arial"/>
              </a:rPr>
              <a:t>РАЗМЕЩЕНИЯ</a:t>
            </a:r>
            <a:endParaRPr lang="ru-RU" sz="1900" b="1" i="0" u="none" strike="noStrike" cap="none" spc="0">
              <a:solidFill>
                <a:srgbClr val="40746E"/>
              </a:solidFill>
              <a:latin typeface="Arial"/>
              <a:cs typeface="Arial"/>
            </a:endParaRPr>
          </a:p>
        </p:txBody>
      </p:sp>
      <p:pic>
        <p:nvPicPr>
          <p:cNvPr id="1074731877" name="object 3" descr=""/>
          <p:cNvPicPr/>
          <p:nvPr/>
        </p:nvPicPr>
        <p:blipFill>
          <a:blip r:embed="rId2"/>
          <a:stretch/>
        </p:blipFill>
        <p:spPr bwMode="auto">
          <a:xfrm>
            <a:off x="11013402" y="285588"/>
            <a:ext cx="918292" cy="687217"/>
          </a:xfrm>
          <a:prstGeom prst="rect">
            <a:avLst/>
          </a:prstGeom>
        </p:spPr>
      </p:pic>
      <p:sp>
        <p:nvSpPr>
          <p:cNvPr id="131608346" name="object 7" descr=""/>
          <p:cNvSpPr txBox="1"/>
          <p:nvPr/>
        </p:nvSpPr>
        <p:spPr bwMode="auto">
          <a:xfrm flipH="0" flipV="0">
            <a:off x="269125" y="2784462"/>
            <a:ext cx="8020525" cy="3671294"/>
          </a:xfrm>
          <a:prstGeom prst="rect">
            <a:avLst/>
          </a:prstGeom>
        </p:spPr>
        <p:txBody>
          <a:bodyPr vert="horz" wrap="square" lIns="0" tIns="13334" rIns="0" bIns="0" rtlCol="0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>
                <a:tab pos="299084" algn="l"/>
              </a:tabLst>
              <a:defRPr/>
            </a:pPr>
            <a:endParaRPr lang="ru-RU" sz="2000" b="0" i="0" u="none" strike="noStrike" cap="none" spc="0">
              <a:solidFill>
                <a:schemeClr val="tx1"/>
              </a:solidFill>
              <a:latin typeface="Tahoma"/>
              <a:ea typeface="Tahoma"/>
              <a:cs typeface="Tahoma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>
                <a:tab pos="299084" algn="l"/>
              </a:tabLst>
              <a:defRPr/>
            </a:pPr>
            <a:r>
              <a:rPr lang="ru-RU" sz="20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Модульная</a:t>
            </a:r>
            <a:r>
              <a:rPr lang="ru-RU" sz="20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гостиница</a:t>
            </a:r>
            <a:r>
              <a:rPr lang="ru-RU" sz="20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 или </a:t>
            </a:r>
            <a:r>
              <a:rPr lang="ru-RU" sz="20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модульное</a:t>
            </a:r>
            <a:r>
              <a:rPr lang="ru-RU" sz="20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некапитальное </a:t>
            </a:r>
            <a:r>
              <a:rPr lang="ru-RU" sz="20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средство</a:t>
            </a:r>
            <a:r>
              <a:rPr lang="ru-RU" sz="20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размещения:</a:t>
            </a:r>
            <a:endParaRPr lang="ru-RU" sz="2000" b="0" i="0" u="none" strike="noStrike" cap="none" spc="0">
              <a:solidFill>
                <a:schemeClr val="tx1"/>
              </a:solidFill>
              <a:latin typeface="Tahoma"/>
              <a:ea typeface="Tahoma"/>
              <a:cs typeface="Tahoma"/>
            </a:endParaRPr>
          </a:p>
          <a:p>
            <a:pPr marL="299084" marR="0" indent="-28638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-"/>
              <a:tabLst>
                <a:tab pos="299084" algn="l"/>
              </a:tabLst>
              <a:defRPr/>
            </a:pPr>
            <a:endParaRPr lang="ru-RU" sz="2000" b="0" i="0" u="none" strike="noStrike" cap="none" spc="0">
              <a:solidFill>
                <a:schemeClr val="tx1"/>
              </a:solidFill>
              <a:latin typeface="Tahoma"/>
              <a:cs typeface="Tahoma"/>
            </a:endParaRPr>
          </a:p>
          <a:p>
            <a:pPr marL="299084" marR="0" indent="-28638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-"/>
              <a:tabLst>
                <a:tab pos="299084" algn="l"/>
              </a:tabLst>
              <a:defRPr/>
            </a:pPr>
            <a:r>
              <a:rPr lang="ru-RU" sz="20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быстровозводимая</a:t>
            </a:r>
            <a:r>
              <a:rPr lang="ru-RU" sz="20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конструкция</a:t>
            </a:r>
            <a:r>
              <a:rPr lang="ru-RU" sz="20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заводского</a:t>
            </a:r>
            <a:endParaRPr lang="ru-RU" sz="2000" b="0" i="0" u="none" strike="noStrike" cap="none" spc="0">
              <a:solidFill>
                <a:schemeClr val="tx1"/>
              </a:solidFill>
              <a:latin typeface="Tahoma"/>
              <a:cs typeface="Tahoma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>
                <a:tab pos="299084" algn="l"/>
              </a:tabLst>
              <a:defRPr/>
            </a:pPr>
            <a:r>
              <a:rPr lang="ru-RU" sz="20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производства,</a:t>
            </a:r>
            <a:r>
              <a:rPr lang="ru-RU" sz="20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в</a:t>
            </a:r>
            <a:r>
              <a:rPr lang="ru-RU" sz="20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том</a:t>
            </a:r>
            <a:r>
              <a:rPr lang="ru-RU" sz="20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числе</a:t>
            </a:r>
            <a:r>
              <a:rPr lang="ru-RU" sz="20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контейнерного</a:t>
            </a:r>
            <a:r>
              <a:rPr lang="ru-RU" sz="20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типа</a:t>
            </a:r>
            <a:r>
              <a:rPr lang="ru-RU" sz="20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или</a:t>
            </a:r>
            <a:r>
              <a:rPr lang="ru-RU" sz="20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глэмпинг;</a:t>
            </a:r>
            <a:endParaRPr lang="ru-RU" sz="2000" b="0" i="0" u="none" strike="noStrike" cap="none" spc="0">
              <a:solidFill>
                <a:schemeClr val="tx1"/>
              </a:solidFill>
              <a:latin typeface="Tahoma"/>
              <a:cs typeface="Tahoma"/>
            </a:endParaRPr>
          </a:p>
          <a:p>
            <a:pPr marL="299084" marR="0" indent="-28638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-"/>
              <a:tabLst>
                <a:tab pos="299084" algn="l"/>
              </a:tabLst>
              <a:defRPr/>
            </a:pPr>
            <a:r>
              <a:rPr lang="ru-RU" sz="20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оборудована</a:t>
            </a:r>
            <a:r>
              <a:rPr lang="ru-RU" sz="20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для</a:t>
            </a:r>
            <a:r>
              <a:rPr lang="ru-RU" sz="20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круглогодичного</a:t>
            </a:r>
            <a:r>
              <a:rPr lang="ru-RU" sz="20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пребывания</a:t>
            </a:r>
            <a:r>
              <a:rPr lang="ru-RU" sz="20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туристов;</a:t>
            </a:r>
            <a:endParaRPr lang="ru-RU" sz="2000" b="0" i="0" u="none" strike="noStrike" cap="none" spc="0">
              <a:solidFill>
                <a:schemeClr val="tx1"/>
              </a:solidFill>
              <a:latin typeface="Tahoma"/>
              <a:cs typeface="Tahoma"/>
            </a:endParaRPr>
          </a:p>
          <a:p>
            <a:pPr marL="299084" marR="0" indent="-28638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-"/>
              <a:tabLst>
                <a:tab pos="299084" algn="l"/>
              </a:tabLst>
              <a:defRPr/>
            </a:pPr>
            <a:r>
              <a:rPr lang="ru-RU" sz="20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каждый</a:t>
            </a:r>
            <a:r>
              <a:rPr lang="ru-RU" sz="20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номер</a:t>
            </a:r>
            <a:r>
              <a:rPr lang="ru-RU" sz="20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(модуль)</a:t>
            </a:r>
            <a:r>
              <a:rPr lang="ru-RU" sz="20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оснащен</a:t>
            </a:r>
            <a:r>
              <a:rPr lang="ru-RU" sz="20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санузлом,</a:t>
            </a:r>
            <a:r>
              <a:rPr lang="ru-RU" sz="20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умывальником, душем;</a:t>
            </a:r>
            <a:endParaRPr lang="ru-RU" sz="2000" b="0" i="0" u="none" strike="noStrike" cap="none" spc="0">
              <a:solidFill>
                <a:schemeClr val="tx1"/>
              </a:solidFill>
              <a:latin typeface="Tahoma"/>
              <a:cs typeface="Tahoma"/>
            </a:endParaRPr>
          </a:p>
          <a:p>
            <a:pPr marL="299084" marR="0" indent="-28638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-"/>
              <a:tabLst>
                <a:tab pos="299084" algn="l"/>
              </a:tabLst>
              <a:defRPr/>
            </a:pPr>
            <a:r>
              <a:rPr lang="ru-RU" sz="20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площадь</a:t>
            </a:r>
            <a:r>
              <a:rPr lang="ru-RU" sz="20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номера</a:t>
            </a:r>
            <a:r>
              <a:rPr lang="ru-RU" sz="20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не</a:t>
            </a:r>
            <a:r>
              <a:rPr lang="ru-RU" sz="20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менее</a:t>
            </a:r>
            <a:r>
              <a:rPr lang="ru-RU" sz="20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15</a:t>
            </a:r>
            <a:r>
              <a:rPr lang="ru-RU" sz="20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м2</a:t>
            </a:r>
            <a:r>
              <a:rPr lang="ru-RU" sz="20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(без</a:t>
            </a:r>
            <a:r>
              <a:rPr lang="ru-RU" sz="20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учета</a:t>
            </a:r>
            <a:r>
              <a:rPr lang="ru-RU" sz="20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площади</a:t>
            </a:r>
            <a:r>
              <a:rPr lang="ru-RU" sz="20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санузла).</a:t>
            </a:r>
            <a:endParaRPr lang="ru-RU" sz="2000" b="0" i="0" u="none" strike="noStrike" cap="none" spc="0">
              <a:solidFill>
                <a:schemeClr val="tx1"/>
              </a:solidFill>
              <a:latin typeface="Tahoma"/>
              <a:ea typeface="Tahoma"/>
              <a:cs typeface="Tahoma"/>
            </a:endParaRPr>
          </a:p>
          <a:p>
            <a:pPr marL="299084" marR="0" indent="-28638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-"/>
              <a:tabLst>
                <a:tab pos="299084" algn="l"/>
              </a:tabLst>
              <a:defRPr/>
            </a:pPr>
            <a:endParaRPr lang="ru-RU" sz="2000" b="0" i="0" u="none" strike="noStrike" cap="none" spc="0">
              <a:solidFill>
                <a:schemeClr val="tx1"/>
              </a:solidFill>
              <a:latin typeface="Tahoma"/>
              <a:cs typeface="Tahoma"/>
            </a:endParaRPr>
          </a:p>
          <a:p>
            <a:pPr marL="299084" marR="0" indent="-28638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-"/>
              <a:tabLst>
                <a:tab pos="299084" algn="l"/>
              </a:tabLst>
              <a:defRPr/>
            </a:pPr>
            <a:endParaRPr lang="ru-RU" sz="2000" b="0" i="0" u="none" strike="noStrike" cap="none" spc="0">
              <a:solidFill>
                <a:schemeClr val="tx1"/>
              </a:solidFill>
              <a:latin typeface="Tahoma"/>
              <a:cs typeface="Tahoma"/>
            </a:endParaRPr>
          </a:p>
        </p:txBody>
      </p:sp>
      <p:sp>
        <p:nvSpPr>
          <p:cNvPr id="774016138" name="object 8" descr=""/>
          <p:cNvSpPr txBox="1"/>
          <p:nvPr/>
        </p:nvSpPr>
        <p:spPr bwMode="auto">
          <a:xfrm flipH="0" flipV="0">
            <a:off x="821522" y="1427003"/>
            <a:ext cx="2660830" cy="1309027"/>
          </a:xfrm>
          <a:prstGeom prst="rect">
            <a:avLst/>
          </a:prstGeom>
        </p:spPr>
        <p:txBody>
          <a:bodyPr vert="horz" wrap="square" lIns="0" tIns="12699" rIns="0" bIns="0" rtlCol="0">
            <a:spAutoFit/>
          </a:bodyPr>
          <a:lstStyle/>
          <a:p>
            <a:pPr marL="12699" marR="5079" algn="ctr">
              <a:lnSpc>
                <a:spcPct val="100000"/>
              </a:lnSpc>
              <a:spcBef>
                <a:spcPts val="99"/>
              </a:spcBef>
              <a:defRPr/>
            </a:pPr>
            <a:r>
              <a:rPr sz="2400" b="1" spc="-9">
                <a:solidFill>
                  <a:srgbClr val="F68221"/>
                </a:solidFill>
                <a:latin typeface="Tahoma"/>
                <a:cs typeface="Tahoma"/>
              </a:rPr>
              <a:t>СУБСИДИЯ </a:t>
            </a:r>
            <a:br>
              <a:rPr sz="2400" b="1">
                <a:solidFill>
                  <a:srgbClr val="F68221"/>
                </a:solidFill>
                <a:latin typeface="Tahoma"/>
                <a:cs typeface="Tahoma"/>
              </a:rPr>
            </a:br>
            <a:r>
              <a:rPr sz="2400" b="1">
                <a:solidFill>
                  <a:srgbClr val="F68221"/>
                </a:solidFill>
                <a:latin typeface="Tahoma"/>
                <a:cs typeface="Tahoma"/>
              </a:rPr>
              <a:t>НА</a:t>
            </a:r>
            <a:r>
              <a:rPr sz="2400" b="1" spc="-9">
                <a:solidFill>
                  <a:srgbClr val="F68221"/>
                </a:solidFill>
                <a:latin typeface="Tahoma"/>
                <a:cs typeface="Tahoma"/>
              </a:rPr>
              <a:t> </a:t>
            </a:r>
            <a:r>
              <a:rPr sz="2400" b="1">
                <a:solidFill>
                  <a:srgbClr val="F68221"/>
                </a:solidFill>
                <a:latin typeface="Tahoma"/>
                <a:cs typeface="Tahoma"/>
              </a:rPr>
              <a:t>1</a:t>
            </a:r>
            <a:r>
              <a:rPr sz="2400" b="1" spc="-14">
                <a:solidFill>
                  <a:srgbClr val="F68221"/>
                </a:solidFill>
                <a:latin typeface="Tahoma"/>
                <a:cs typeface="Tahoma"/>
              </a:rPr>
              <a:t> </a:t>
            </a:r>
            <a:r>
              <a:rPr sz="2400" b="1" spc="-9">
                <a:solidFill>
                  <a:srgbClr val="F68221"/>
                </a:solidFill>
                <a:latin typeface="Tahoma"/>
                <a:cs typeface="Tahoma"/>
              </a:rPr>
              <a:t>НОМЕР</a:t>
            </a:r>
            <a:endParaRPr sz="2400">
              <a:latin typeface="Tahoma"/>
              <a:cs typeface="Tahoma"/>
            </a:endParaRPr>
          </a:p>
          <a:p>
            <a:pPr algn="ctr">
              <a:lnSpc>
                <a:spcPct val="100000"/>
              </a:lnSpc>
              <a:spcBef>
                <a:spcPts val="99"/>
              </a:spcBef>
              <a:defRPr/>
            </a:pPr>
            <a:r>
              <a:rPr lang="ru-RU" sz="1200" b="0" i="0" u="none" strike="noStrike" cap="none" spc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(одна</a:t>
            </a:r>
            <a:r>
              <a:rPr lang="ru-RU" sz="1200" b="0" i="0" u="none" strike="noStrike" cap="none" spc="-68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200" b="0" i="0" u="none" strike="noStrike" cap="none" spc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или</a:t>
            </a:r>
            <a:r>
              <a:rPr lang="ru-RU" sz="1200" b="0" i="0" u="none" strike="noStrike" cap="none" spc="-68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200" b="0" i="0" u="none" strike="noStrike" cap="none" spc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несколько </a:t>
            </a:r>
            <a:r>
              <a:rPr lang="ru-RU" sz="1200" b="0" i="0" u="none" strike="noStrike" cap="none" spc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жилых</a:t>
            </a:r>
            <a:r>
              <a:rPr lang="ru-RU" sz="1200" b="0" i="0" u="none" strike="noStrike" cap="none" spc="-53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200" b="0" i="0" u="none" strike="noStrike" cap="none" spc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комнат</a:t>
            </a:r>
            <a:r>
              <a:rPr lang="ru-RU" sz="1200" b="0" i="0" u="none" strike="noStrike" cap="none" spc="-59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200" b="0" i="0" u="none" strike="noStrike" cap="none" spc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и</a:t>
            </a:r>
            <a:r>
              <a:rPr lang="ru-RU" sz="1200" b="0" i="0" u="none" strike="noStrike" cap="none" spc="-59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200" b="0" i="0" u="none" strike="noStrike" cap="none" spc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(или)</a:t>
            </a:r>
            <a:r>
              <a:rPr lang="ru-RU" sz="1200" b="0" i="0" u="none" strike="noStrike" cap="none" spc="-37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200" b="0" i="0" u="none" strike="noStrike" cap="none" spc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помещений,</a:t>
            </a:r>
            <a:r>
              <a:rPr lang="ru-RU" sz="1200" b="0" i="0" u="none" strike="noStrike" cap="none" spc="-64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200" b="0" i="0" u="none" strike="noStrike" cap="none" spc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соединенных между</a:t>
            </a:r>
            <a:r>
              <a:rPr lang="ru-RU" sz="1200" b="0" i="0" u="none" strike="noStrike" cap="none" spc="199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1200" b="0" i="0" u="none" strike="noStrike" cap="none" spc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собой</a:t>
            </a:r>
            <a:r>
              <a:rPr sz="1200">
                <a:latin typeface="Tahoma"/>
                <a:cs typeface="Tahoma"/>
              </a:rPr>
              <a:t>)</a:t>
            </a:r>
            <a:endParaRPr sz="2400">
              <a:latin typeface="Tahoma"/>
              <a:cs typeface="Tahoma"/>
            </a:endParaRPr>
          </a:p>
        </p:txBody>
      </p:sp>
      <p:sp>
        <p:nvSpPr>
          <p:cNvPr id="859102148" name="object 9" descr=""/>
          <p:cNvSpPr txBox="1"/>
          <p:nvPr/>
        </p:nvSpPr>
        <p:spPr bwMode="auto">
          <a:xfrm flipH="0" flipV="0">
            <a:off x="4615916" y="1473241"/>
            <a:ext cx="3034933" cy="1422759"/>
          </a:xfrm>
          <a:prstGeom prst="rect">
            <a:avLst/>
          </a:prstGeom>
        </p:spPr>
        <p:txBody>
          <a:bodyPr vert="horz" wrap="square" lIns="0" tIns="12699" rIns="0" bIns="0" rtlCol="0">
            <a:spAutoFit/>
          </a:bodyPr>
          <a:lstStyle/>
          <a:p>
            <a:pPr marL="12699" algn="ctr">
              <a:lnSpc>
                <a:spcPct val="100000"/>
              </a:lnSpc>
              <a:spcBef>
                <a:spcPts val="99"/>
              </a:spcBef>
              <a:defRPr/>
            </a:pPr>
            <a:r>
              <a:rPr sz="2400" b="1">
                <a:solidFill>
                  <a:srgbClr val="F68221"/>
                </a:solidFill>
                <a:latin typeface="Tahoma"/>
                <a:cs typeface="Tahoma"/>
              </a:rPr>
              <a:t>ДО 50</a:t>
            </a:r>
            <a:r>
              <a:rPr sz="2400" b="1" spc="-19">
                <a:solidFill>
                  <a:srgbClr val="F68221"/>
                </a:solidFill>
                <a:latin typeface="Tahoma"/>
                <a:cs typeface="Tahoma"/>
              </a:rPr>
              <a:t> </a:t>
            </a:r>
            <a:r>
              <a:rPr sz="2400" b="1" spc="-49">
                <a:solidFill>
                  <a:srgbClr val="F68221"/>
                </a:solidFill>
                <a:latin typeface="Tahoma"/>
                <a:cs typeface="Tahoma"/>
              </a:rPr>
              <a:t>%</a:t>
            </a:r>
            <a:endParaRPr sz="2400">
              <a:latin typeface="Tahoma"/>
              <a:cs typeface="Tahoma"/>
            </a:endParaRPr>
          </a:p>
          <a:p>
            <a:pPr marL="12699" algn="ctr">
              <a:lnSpc>
                <a:spcPct val="100000"/>
              </a:lnSpc>
              <a:defRPr/>
            </a:pPr>
            <a:r>
              <a:rPr sz="2400" b="1">
                <a:solidFill>
                  <a:srgbClr val="F68221"/>
                </a:solidFill>
                <a:latin typeface="Tahoma"/>
                <a:cs typeface="Tahoma"/>
              </a:rPr>
              <a:t>ДО</a:t>
            </a:r>
            <a:r>
              <a:rPr sz="2400" b="1" spc="-9">
                <a:solidFill>
                  <a:srgbClr val="F68221"/>
                </a:solidFill>
                <a:latin typeface="Tahoma"/>
                <a:cs typeface="Tahoma"/>
              </a:rPr>
              <a:t> </a:t>
            </a:r>
            <a:r>
              <a:rPr sz="2400" b="1">
                <a:solidFill>
                  <a:srgbClr val="F68221"/>
                </a:solidFill>
                <a:latin typeface="Tahoma"/>
                <a:cs typeface="Tahoma"/>
              </a:rPr>
              <a:t>1,5</a:t>
            </a:r>
            <a:r>
              <a:rPr sz="2400" b="1" spc="-9">
                <a:solidFill>
                  <a:srgbClr val="F68221"/>
                </a:solidFill>
                <a:latin typeface="Tahoma"/>
                <a:cs typeface="Tahoma"/>
              </a:rPr>
              <a:t> </a:t>
            </a:r>
            <a:r>
              <a:rPr sz="2400" b="1" spc="-19">
                <a:solidFill>
                  <a:srgbClr val="F68221"/>
                </a:solidFill>
                <a:latin typeface="Tahoma"/>
                <a:cs typeface="Tahoma"/>
              </a:rPr>
              <a:t>МЛН.</a:t>
            </a:r>
            <a:endParaRPr sz="2400">
              <a:latin typeface="Tahoma"/>
              <a:cs typeface="Tahoma"/>
            </a:endParaRPr>
          </a:p>
          <a:p>
            <a:pPr marL="0" marR="0" indent="0" algn="ctr">
              <a:lnSpc>
                <a:spcPct val="100000"/>
              </a:lnSpc>
              <a:spcBef>
                <a:spcPts val="99"/>
              </a:spcBef>
              <a:spcAft>
                <a:spcPts val="0"/>
              </a:spcAft>
              <a:defRPr/>
            </a:pPr>
            <a:r>
              <a:rPr lang="ru-RU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(от стоимости номера </a:t>
            </a:r>
            <a:endParaRPr lang="ru-RU" sz="1200" b="0" i="0" u="none" strike="noStrike" cap="none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0" marR="0" indent="0" algn="ctr">
              <a:lnSpc>
                <a:spcPct val="100000"/>
              </a:lnSpc>
              <a:spcBef>
                <a:spcPts val="99"/>
              </a:spcBef>
              <a:spcAft>
                <a:spcPts val="0"/>
              </a:spcAft>
              <a:defRPr/>
            </a:pPr>
            <a:r>
              <a:rPr lang="ru-RU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минимальная доля средств предпринимателя) </a:t>
            </a:r>
            <a:endParaRPr lang="ru-RU" sz="1200" b="0" i="0" u="none" strike="noStrike" cap="none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0" marR="0" indent="0" algn="ctr">
              <a:lnSpc>
                <a:spcPct val="100000"/>
              </a:lnSpc>
              <a:spcBef>
                <a:spcPts val="99"/>
              </a:spcBef>
              <a:spcAft>
                <a:spcPts val="0"/>
              </a:spcAft>
              <a:defRPr/>
            </a:pPr>
            <a:endParaRPr lang="ru-RU" b="0" i="0" u="none" strike="noStrike" cap="none">
              <a:solidFill/>
              <a:latin typeface="Times New Roman"/>
              <a:cs typeface="Times New Roman"/>
            </a:endParaRPr>
          </a:p>
        </p:txBody>
      </p:sp>
      <p:pic>
        <p:nvPicPr>
          <p:cNvPr id="786492745" name="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 flipH="0" flipV="0">
            <a:off x="8477058" y="1045201"/>
            <a:ext cx="3125258" cy="1877974"/>
          </a:xfrm>
          <a:prstGeom prst="rect">
            <a:avLst/>
          </a:prstGeom>
        </p:spPr>
      </p:pic>
      <p:pic>
        <p:nvPicPr>
          <p:cNvPr id="1269522858" name="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 flipH="0" flipV="0">
            <a:off x="8477058" y="2969414"/>
            <a:ext cx="3125258" cy="1793085"/>
          </a:xfrm>
          <a:prstGeom prst="rect">
            <a:avLst/>
          </a:prstGeom>
        </p:spPr>
      </p:pic>
      <p:pic>
        <p:nvPicPr>
          <p:cNvPr id="1686780419" name=""/>
          <p:cNvPicPr>
            <a:picLocks noChangeAspect="1"/>
          </p:cNvPicPr>
          <p:nvPr/>
        </p:nvPicPr>
        <p:blipFill>
          <a:blip r:embed="rId5"/>
          <a:stretch/>
        </p:blipFill>
        <p:spPr bwMode="auto">
          <a:xfrm flipH="0" flipV="0">
            <a:off x="8533932" y="4799769"/>
            <a:ext cx="3068384" cy="19471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239291820" name="object 2"/>
          <p:cNvSpPr txBox="1">
            <a:spLocks noGrp="1"/>
          </p:cNvSpPr>
          <p:nvPr>
            <p:ph type="title"/>
          </p:nvPr>
        </p:nvSpPr>
        <p:spPr bwMode="auto">
          <a:xfrm>
            <a:off x="838199" y="730498"/>
            <a:ext cx="10515960" cy="595175"/>
          </a:xfrm>
          <a:prstGeom prst="rect">
            <a:avLst/>
          </a:prstGeom>
        </p:spPr>
        <p:txBody>
          <a:bodyPr vert="horz" wrap="square" lIns="0" tIns="73607" rIns="0" bIns="0" rtlCol="0">
            <a:spAutoFit/>
          </a:bodyPr>
          <a:lstStyle/>
          <a:p>
            <a:pPr marL="0" marR="0" indent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-RU" sz="1900" b="1" i="0" u="none" strike="noStrike" cap="none" spc="0">
                <a:solidFill>
                  <a:srgbClr val="40746E"/>
                </a:solidFill>
                <a:latin typeface="Arial"/>
                <a:ea typeface="Arial"/>
                <a:cs typeface="Arial"/>
              </a:rPr>
              <a:t>1</a:t>
            </a:r>
            <a:r>
              <a:rPr lang="ru-RU" sz="1900" b="1" i="0" u="none" strike="noStrike" cap="none" spc="0">
                <a:solidFill>
                  <a:srgbClr val="40746E"/>
                </a:solidFill>
                <a:latin typeface="Arial"/>
                <a:ea typeface="Arial"/>
                <a:cs typeface="Arial"/>
              </a:rPr>
              <a:t> </a:t>
            </a:r>
            <a:r>
              <a:rPr lang="ru-RU" sz="1900" b="1" i="0" u="none" strike="noStrike" cap="none" spc="0">
                <a:solidFill>
                  <a:srgbClr val="40746E"/>
                </a:solidFill>
                <a:latin typeface="Arial"/>
                <a:ea typeface="Arial"/>
                <a:cs typeface="Arial"/>
              </a:rPr>
              <a:t>ШАГ</a:t>
            </a:r>
            <a:r>
              <a:rPr lang="ru-RU" sz="1900" b="1" i="0" u="none" strike="noStrike" cap="none" spc="0">
                <a:solidFill>
                  <a:srgbClr val="40746E"/>
                </a:solidFill>
                <a:latin typeface="Arial"/>
                <a:ea typeface="Arial"/>
                <a:cs typeface="Arial"/>
              </a:rPr>
              <a:t> </a:t>
            </a:r>
            <a:r>
              <a:rPr lang="ru-RU" sz="1900" b="1" i="0" u="none" strike="noStrike" cap="none" spc="0">
                <a:solidFill>
                  <a:srgbClr val="40746E"/>
                </a:solidFill>
                <a:latin typeface="Arial"/>
                <a:ea typeface="Arial"/>
                <a:cs typeface="Arial"/>
              </a:rPr>
              <a:t>ДЛЯ</a:t>
            </a:r>
            <a:r>
              <a:rPr lang="ru-RU" sz="1900" b="1" i="0" u="none" strike="noStrike" cap="none" spc="0">
                <a:solidFill>
                  <a:srgbClr val="40746E"/>
                </a:solidFill>
                <a:latin typeface="Arial"/>
                <a:ea typeface="Arial"/>
                <a:cs typeface="Arial"/>
              </a:rPr>
              <a:t> </a:t>
            </a:r>
            <a:r>
              <a:rPr lang="ru-RU" sz="1900" b="1" i="0" u="none" strike="noStrike" cap="none" spc="0">
                <a:solidFill>
                  <a:srgbClr val="40746E"/>
                </a:solidFill>
                <a:latin typeface="Arial"/>
                <a:ea typeface="Arial"/>
                <a:cs typeface="Arial"/>
              </a:rPr>
              <a:t>ПОЛУЧЕНИЯ</a:t>
            </a:r>
            <a:r>
              <a:rPr lang="ru-RU" sz="1900" b="1" i="0" u="none" strike="noStrike" cap="none" spc="0">
                <a:solidFill>
                  <a:srgbClr val="40746E"/>
                </a:solidFill>
                <a:latin typeface="Arial"/>
                <a:ea typeface="Arial"/>
                <a:cs typeface="Arial"/>
              </a:rPr>
              <a:t> </a:t>
            </a:r>
            <a:r>
              <a:rPr lang="ru-RU" sz="1900" b="1" i="0" u="none" strike="noStrike" cap="none" spc="0">
                <a:solidFill>
                  <a:srgbClr val="40746E"/>
                </a:solidFill>
                <a:latin typeface="Arial"/>
                <a:ea typeface="Arial"/>
                <a:cs typeface="Arial"/>
              </a:rPr>
              <a:t>СУБСИДИИ </a:t>
            </a:r>
            <a:r>
              <a:rPr lang="ru-RU" sz="1900" b="1" i="0" u="none" strike="noStrike" cap="none" spc="0">
                <a:solidFill>
                  <a:srgbClr val="40746E"/>
                </a:solidFill>
                <a:latin typeface="Arial"/>
                <a:ea typeface="Arial"/>
                <a:cs typeface="Arial"/>
              </a:rPr>
              <a:t>ПРОВЕРЯЕМ</a:t>
            </a:r>
            <a:r>
              <a:rPr lang="ru-RU" sz="1900" b="1" i="0" u="none" strike="noStrike" cap="none" spc="0">
                <a:solidFill>
                  <a:srgbClr val="40746E"/>
                </a:solidFill>
                <a:latin typeface="Arial"/>
                <a:ea typeface="Arial"/>
                <a:cs typeface="Arial"/>
              </a:rPr>
              <a:t> </a:t>
            </a:r>
            <a:r>
              <a:rPr lang="ru-RU" sz="1900" b="1" i="0" u="none" strike="noStrike" cap="none" spc="0">
                <a:solidFill>
                  <a:srgbClr val="40746E"/>
                </a:solidFill>
                <a:latin typeface="Arial"/>
                <a:ea typeface="Arial"/>
                <a:cs typeface="Arial"/>
              </a:rPr>
              <a:t>ОРГАНИЗАЦИЮ</a:t>
            </a:r>
            <a:r>
              <a:rPr lang="ru-RU" sz="1900" b="1" i="0" u="none" strike="noStrike" cap="none" spc="0">
                <a:solidFill>
                  <a:srgbClr val="40746E"/>
                </a:solidFill>
                <a:latin typeface="Arial"/>
                <a:ea typeface="Arial"/>
                <a:cs typeface="Arial"/>
              </a:rPr>
              <a:t> </a:t>
            </a:r>
            <a:r>
              <a:rPr lang="ru-RU" sz="1900" b="1" i="0" u="none" strike="noStrike" cap="none" spc="0">
                <a:solidFill>
                  <a:srgbClr val="40746E"/>
                </a:solidFill>
                <a:latin typeface="Arial"/>
                <a:ea typeface="Arial"/>
                <a:cs typeface="Arial"/>
              </a:rPr>
              <a:t>НА </a:t>
            </a:r>
            <a:r>
              <a:rPr lang="ru-RU" sz="1900" b="1" i="0" u="none" strike="noStrike" cap="none" spc="0">
                <a:solidFill>
                  <a:srgbClr val="40746E"/>
                </a:solidFill>
                <a:latin typeface="Arial"/>
                <a:ea typeface="Arial"/>
                <a:cs typeface="Arial"/>
              </a:rPr>
              <a:t>СООТВЕТСВОВИЕ</a:t>
            </a:r>
            <a:r>
              <a:rPr lang="ru-RU" sz="1900" b="1" i="0" u="none" strike="noStrike" cap="none" spc="0">
                <a:solidFill>
                  <a:srgbClr val="40746E"/>
                </a:solidFill>
                <a:latin typeface="Arial"/>
                <a:ea typeface="Arial"/>
                <a:cs typeface="Arial"/>
              </a:rPr>
              <a:t> </a:t>
            </a:r>
            <a:r>
              <a:rPr lang="ru-RU" sz="1900" b="1" i="0" u="none" strike="noStrike" cap="none" spc="0">
                <a:solidFill>
                  <a:srgbClr val="40746E"/>
                </a:solidFill>
                <a:latin typeface="Arial"/>
                <a:ea typeface="Arial"/>
                <a:cs typeface="Arial"/>
              </a:rPr>
              <a:t>ТРЕБОВАНИЙ</a:t>
            </a:r>
            <a:endParaRPr lang="ru-RU" sz="1900" b="1" i="0" u="none" strike="noStrike" cap="none" spc="0">
              <a:solidFill>
                <a:srgbClr val="40746E"/>
              </a:solidFill>
              <a:latin typeface="Arial"/>
              <a:cs typeface="Arial"/>
            </a:endParaRPr>
          </a:p>
        </p:txBody>
      </p:sp>
      <p:sp>
        <p:nvSpPr>
          <p:cNvPr id="1010416938" name="object 3" descr=""/>
          <p:cNvSpPr txBox="1"/>
          <p:nvPr/>
        </p:nvSpPr>
        <p:spPr bwMode="auto">
          <a:xfrm flipH="0" flipV="0">
            <a:off x="611286" y="1525849"/>
            <a:ext cx="11222412" cy="3793214"/>
          </a:xfrm>
          <a:prstGeom prst="rect">
            <a:avLst/>
          </a:prstGeom>
        </p:spPr>
        <p:txBody>
          <a:bodyPr vert="horz" wrap="square" lIns="0" tIns="135254" rIns="0" bIns="0" rtlCol="0">
            <a:spAutoFit/>
          </a:bodyPr>
          <a:lstStyle/>
          <a:p>
            <a:pPr marL="299084" marR="0" indent="-28638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-"/>
              <a:tabLst>
                <a:tab pos="299084" algn="l"/>
              </a:tabLst>
              <a:defRPr/>
            </a:pP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Организация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юридическое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лицо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или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индивидуальный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предприниматель:</a:t>
            </a:r>
            <a:endParaRPr sz="2000" b="0" i="0" u="none" strike="noStrike" cap="none">
              <a:solidFill>
                <a:schemeClr val="tx1"/>
              </a:solidFill>
              <a:latin typeface="Tahoma"/>
              <a:cs typeface="Tahoma"/>
            </a:endParaRPr>
          </a:p>
          <a:p>
            <a:pPr marL="299084" marR="0" indent="-28638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-"/>
              <a:tabLst>
                <a:tab pos="299084" algn="l"/>
              </a:tabLst>
              <a:defRPr/>
            </a:pP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Зарегистрирована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и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осуществляет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свою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деятельность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на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территории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Томской 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области;</a:t>
            </a:r>
            <a:endParaRPr sz="2000" b="0" i="0" u="none" strike="noStrike" cap="none">
              <a:solidFill>
                <a:schemeClr val="tx1"/>
              </a:solidFill>
              <a:latin typeface="Tahoma"/>
              <a:cs typeface="Tahoma"/>
            </a:endParaRPr>
          </a:p>
          <a:p>
            <a:pPr marL="299084" marR="0" indent="-28638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-"/>
              <a:tabLst>
                <a:tab pos="299084" algn="l"/>
              </a:tabLst>
              <a:defRPr/>
            </a:pP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Не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является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иностранным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ЮЛ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и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иностранным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агентом;</a:t>
            </a:r>
            <a:endParaRPr sz="2000" b="0" i="0" u="none" strike="noStrike" cap="none">
              <a:solidFill>
                <a:schemeClr val="tx1"/>
              </a:solidFill>
              <a:latin typeface="Tahoma"/>
              <a:cs typeface="Tahoma"/>
            </a:endParaRPr>
          </a:p>
          <a:p>
            <a:pPr marL="299084" marR="0" indent="-28638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-"/>
              <a:tabLst>
                <a:tab pos="299084" algn="l"/>
              </a:tabLst>
              <a:defRPr/>
            </a:pP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Не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находится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в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перечне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организаций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и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физических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лиц,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причастных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к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экстремизму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или</a:t>
            </a:r>
            <a:endParaRPr sz="2000" b="0" i="0" u="none" strike="noStrike" cap="none">
              <a:solidFill>
                <a:schemeClr val="tx1"/>
              </a:solidFill>
              <a:latin typeface="Tahoma"/>
              <a:cs typeface="Tahoma"/>
            </a:endParaRPr>
          </a:p>
          <a:p>
            <a:pPr marL="299084" marR="0" indent="-28638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-"/>
              <a:tabLst>
                <a:tab pos="299084" algn="l"/>
              </a:tabLst>
              <a:defRPr/>
            </a:pP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терроризму;</a:t>
            </a:r>
            <a:endParaRPr sz="2000" b="0" i="0" u="none" strike="noStrike" cap="none">
              <a:solidFill>
                <a:schemeClr val="tx1"/>
              </a:solidFill>
              <a:latin typeface="Tahoma"/>
              <a:cs typeface="Tahoma"/>
            </a:endParaRPr>
          </a:p>
          <a:p>
            <a:pPr marL="299084" marR="0" indent="-28638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-"/>
              <a:tabLst>
                <a:tab pos="299084" algn="l"/>
              </a:tabLst>
              <a:defRPr/>
            </a:pP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Не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связаны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с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террористическими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организациями,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террористами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или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с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распространением 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оружия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массового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уничтожения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(по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данным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составляемым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структурами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ООН);</a:t>
            </a:r>
            <a:endParaRPr sz="2000" b="0" i="0" u="none" strike="noStrike" cap="none">
              <a:solidFill>
                <a:schemeClr val="tx1"/>
              </a:solidFill>
              <a:latin typeface="Tahoma"/>
              <a:cs typeface="Tahoma"/>
            </a:endParaRPr>
          </a:p>
          <a:p>
            <a:pPr marL="299084" marR="0" indent="-28638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-"/>
              <a:tabLst>
                <a:tab pos="299084" algn="l"/>
              </a:tabLst>
              <a:defRPr/>
            </a:pP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Не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имеет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задолженность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по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уплате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налогов,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сборов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и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страховых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взносов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в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бюджетную</a:t>
            </a:r>
            <a:endParaRPr sz="2000" b="0" i="0" u="none" strike="noStrike" cap="none">
              <a:solidFill>
                <a:schemeClr val="tx1"/>
              </a:solidFill>
              <a:latin typeface="Tahoma"/>
              <a:cs typeface="Tahoma"/>
            </a:endParaRPr>
          </a:p>
          <a:p>
            <a:pPr marL="299084" marR="0" indent="-28638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-"/>
              <a:tabLst>
                <a:tab pos="299084" algn="l"/>
              </a:tabLst>
              <a:defRPr/>
            </a:pP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систему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РФ;</a:t>
            </a:r>
            <a:endParaRPr sz="2000" b="0" i="0" u="none" strike="noStrike" cap="none">
              <a:solidFill>
                <a:schemeClr val="tx1"/>
              </a:solidFill>
              <a:latin typeface="Tahoma"/>
              <a:cs typeface="Tahoma"/>
            </a:endParaRPr>
          </a:p>
          <a:p>
            <a:pPr marL="299084" marR="0" indent="-28638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-"/>
              <a:tabLst>
                <a:tab pos="299084" algn="l"/>
              </a:tabLst>
              <a:defRPr/>
            </a:pP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Не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имеет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просроченную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задолженность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по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возврату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в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бюджет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Томской </a:t>
            </a:r>
            <a:r>
              <a:rPr lang="ru-RU" sz="20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области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;</a:t>
            </a:r>
            <a:endParaRPr sz="2000" b="0" i="0" u="none" strike="noStrike" cap="none">
              <a:solidFill>
                <a:schemeClr val="tx1"/>
              </a:solidFill>
              <a:latin typeface="Tahoma"/>
              <a:cs typeface="Tahoma"/>
            </a:endParaRPr>
          </a:p>
          <a:p>
            <a:pPr marL="299084" marR="0" indent="-28638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-"/>
              <a:tabLst>
                <a:tab pos="299084" algn="l"/>
              </a:tabLst>
              <a:defRPr/>
            </a:pP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Не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нарушала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условия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и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порядок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предоставления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субсидий,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предоставляемых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из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бюджета </a:t>
            </a:r>
            <a:r>
              <a:rPr lang="ru-RU" sz="20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Томской </a:t>
            </a:r>
            <a:r>
              <a:rPr lang="ru-RU" sz="20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области</a:t>
            </a:r>
            <a:r>
              <a:rPr lang="ru-RU" sz="20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.</a:t>
            </a:r>
            <a:endParaRPr sz="2000" b="0" i="0" u="none" strike="noStrike" cap="none">
              <a:solidFill>
                <a:schemeClr val="tx1"/>
              </a:solidFill>
              <a:latin typeface="Tahoma"/>
              <a:cs typeface="Tahoma"/>
            </a:endParaRPr>
          </a:p>
        </p:txBody>
      </p:sp>
      <p:pic>
        <p:nvPicPr>
          <p:cNvPr id="205837740" name="object 4" descr=""/>
          <p:cNvPicPr/>
          <p:nvPr/>
        </p:nvPicPr>
        <p:blipFill>
          <a:blip r:embed="rId2"/>
          <a:stretch/>
        </p:blipFill>
        <p:spPr bwMode="auto">
          <a:xfrm>
            <a:off x="11013402" y="285588"/>
            <a:ext cx="918292" cy="68721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664046093" name="object 2"/>
          <p:cNvSpPr txBox="1">
            <a:spLocks noGrp="1"/>
          </p:cNvSpPr>
          <p:nvPr>
            <p:ph type="title"/>
          </p:nvPr>
        </p:nvSpPr>
        <p:spPr bwMode="auto">
          <a:xfrm flipH="0" flipV="0">
            <a:off x="491067" y="274001"/>
            <a:ext cx="10865611" cy="334571"/>
          </a:xfrm>
          <a:prstGeom prst="rect">
            <a:avLst/>
          </a:prstGeom>
        </p:spPr>
        <p:txBody>
          <a:bodyPr vert="horz" wrap="square" lIns="0" tIns="73607" rIns="0" bIns="0" rtlCol="0">
            <a:spAutoFit/>
          </a:bodyPr>
          <a:lstStyle/>
          <a:p>
            <a:pPr marL="0" marR="0" indent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-RU" sz="1900" b="1" i="0" u="none" strike="noStrike" cap="none" spc="0">
                <a:solidFill>
                  <a:srgbClr val="40746E"/>
                </a:solidFill>
                <a:latin typeface="Arial"/>
                <a:ea typeface="Arial"/>
                <a:cs typeface="Arial"/>
              </a:rPr>
              <a:t>2</a:t>
            </a:r>
            <a:r>
              <a:rPr lang="ru-RU" sz="1900" b="1" i="0" u="none" strike="noStrike" cap="none" spc="0">
                <a:solidFill>
                  <a:srgbClr val="40746E"/>
                </a:solidFill>
                <a:latin typeface="Arial"/>
                <a:ea typeface="Arial"/>
                <a:cs typeface="Arial"/>
              </a:rPr>
              <a:t> </a:t>
            </a:r>
            <a:r>
              <a:rPr lang="ru-RU" sz="1900" b="1" i="0" u="none" strike="noStrike" cap="none" spc="0">
                <a:solidFill>
                  <a:srgbClr val="40746E"/>
                </a:solidFill>
                <a:latin typeface="Arial"/>
                <a:ea typeface="Arial"/>
                <a:cs typeface="Arial"/>
              </a:rPr>
              <a:t>ШАГ</a:t>
            </a:r>
            <a:r>
              <a:rPr lang="ru-RU" sz="1900" b="1" i="0" u="none" strike="noStrike" cap="none" spc="0">
                <a:solidFill>
                  <a:srgbClr val="40746E"/>
                </a:solidFill>
                <a:latin typeface="Arial"/>
                <a:ea typeface="Arial"/>
                <a:cs typeface="Arial"/>
              </a:rPr>
              <a:t> </a:t>
            </a:r>
            <a:r>
              <a:rPr lang="ru-RU" sz="1900" b="1" i="0" u="none" strike="noStrike" cap="none" spc="0">
                <a:solidFill>
                  <a:srgbClr val="40746E"/>
                </a:solidFill>
                <a:latin typeface="Arial"/>
                <a:ea typeface="Arial"/>
                <a:cs typeface="Arial"/>
              </a:rPr>
              <a:t>ДЛЯ</a:t>
            </a:r>
            <a:r>
              <a:rPr lang="ru-RU" sz="1900" b="1" i="0" u="none" strike="noStrike" cap="none" spc="0">
                <a:solidFill>
                  <a:srgbClr val="40746E"/>
                </a:solidFill>
                <a:latin typeface="Arial"/>
                <a:ea typeface="Arial"/>
                <a:cs typeface="Arial"/>
              </a:rPr>
              <a:t> </a:t>
            </a:r>
            <a:r>
              <a:rPr lang="ru-RU" sz="1900" b="1" i="0" u="none" strike="noStrike" cap="none" spc="0">
                <a:solidFill>
                  <a:srgbClr val="40746E"/>
                </a:solidFill>
                <a:latin typeface="Arial"/>
                <a:ea typeface="Arial"/>
                <a:cs typeface="Arial"/>
              </a:rPr>
              <a:t>ПОЛУЧЕНИЯ</a:t>
            </a:r>
            <a:r>
              <a:rPr lang="ru-RU" sz="1900" b="1" i="0" u="none" strike="noStrike" cap="none" spc="0">
                <a:solidFill>
                  <a:srgbClr val="40746E"/>
                </a:solidFill>
                <a:latin typeface="Arial"/>
                <a:ea typeface="Arial"/>
                <a:cs typeface="Arial"/>
              </a:rPr>
              <a:t> </a:t>
            </a:r>
            <a:r>
              <a:rPr lang="ru-RU" sz="1900" b="1" i="0" u="none" strike="noStrike" cap="none" spc="0">
                <a:solidFill>
                  <a:srgbClr val="40746E"/>
                </a:solidFill>
                <a:latin typeface="Arial"/>
                <a:ea typeface="Arial"/>
                <a:cs typeface="Arial"/>
              </a:rPr>
              <a:t>СУБСИДИИ</a:t>
            </a:r>
            <a:r>
              <a:rPr lang="ru-RU" sz="1900" b="1" i="0" u="none" strike="noStrike" cap="none" spc="0">
                <a:solidFill>
                  <a:srgbClr val="40746E"/>
                </a:solidFill>
                <a:latin typeface="Arial"/>
                <a:ea typeface="Arial"/>
                <a:cs typeface="Arial"/>
              </a:rPr>
              <a:t>  </a:t>
            </a:r>
            <a:r>
              <a:rPr lang="ru-RU" sz="1900" b="1" i="0" u="none" strike="noStrike" cap="none" spc="0">
                <a:solidFill>
                  <a:srgbClr val="40746E"/>
                </a:solidFill>
                <a:latin typeface="Arial"/>
                <a:ea typeface="Arial"/>
                <a:cs typeface="Arial"/>
              </a:rPr>
              <a:t>ФОРМИРУЕМ</a:t>
            </a:r>
            <a:r>
              <a:rPr lang="ru-RU" sz="1900" b="1" i="0" u="none" strike="noStrike" cap="none" spc="0">
                <a:solidFill>
                  <a:srgbClr val="40746E"/>
                </a:solidFill>
                <a:latin typeface="Arial"/>
                <a:ea typeface="Arial"/>
                <a:cs typeface="Arial"/>
              </a:rPr>
              <a:t> </a:t>
            </a:r>
            <a:r>
              <a:rPr lang="ru-RU" sz="1900" b="1" i="0" u="none" strike="noStrike" cap="none" spc="0">
                <a:solidFill>
                  <a:srgbClr val="40746E"/>
                </a:solidFill>
                <a:latin typeface="Arial"/>
                <a:ea typeface="Arial"/>
                <a:cs typeface="Arial"/>
              </a:rPr>
              <a:t>ПАКЕТ</a:t>
            </a:r>
            <a:r>
              <a:rPr lang="ru-RU" sz="1900" b="1" i="0" u="none" strike="noStrike" cap="none" spc="0">
                <a:solidFill>
                  <a:srgbClr val="40746E"/>
                </a:solidFill>
                <a:latin typeface="Arial"/>
                <a:ea typeface="Arial"/>
                <a:cs typeface="Arial"/>
              </a:rPr>
              <a:t> </a:t>
            </a:r>
            <a:r>
              <a:rPr lang="ru-RU" sz="1900" b="1" i="0" u="none" strike="noStrike" cap="none" spc="0">
                <a:solidFill>
                  <a:srgbClr val="40746E"/>
                </a:solidFill>
                <a:latin typeface="Arial"/>
                <a:ea typeface="Arial"/>
                <a:cs typeface="Arial"/>
              </a:rPr>
              <a:t>ДОКУМЕНТОВ</a:t>
            </a:r>
            <a:r>
              <a:rPr lang="ru-RU" sz="1900" b="1" i="0" u="none" strike="noStrike" cap="none" spc="0">
                <a:solidFill>
                  <a:srgbClr val="40746E"/>
                </a:solidFill>
                <a:latin typeface="Arial"/>
                <a:ea typeface="Arial"/>
                <a:cs typeface="Arial"/>
              </a:rPr>
              <a:t> </a:t>
            </a:r>
            <a:r>
              <a:rPr lang="ru-RU" sz="1900" b="1" i="0" u="none" strike="noStrike" cap="none" spc="0">
                <a:solidFill>
                  <a:srgbClr val="40746E"/>
                </a:solidFill>
                <a:latin typeface="Arial"/>
                <a:ea typeface="Arial"/>
                <a:cs typeface="Arial"/>
              </a:rPr>
              <a:t>ПО</a:t>
            </a:r>
            <a:r>
              <a:rPr lang="ru-RU" sz="1900" b="1" i="0" u="none" strike="noStrike" cap="none" spc="0">
                <a:solidFill>
                  <a:srgbClr val="40746E"/>
                </a:solidFill>
                <a:latin typeface="Arial"/>
                <a:ea typeface="Arial"/>
                <a:cs typeface="Arial"/>
              </a:rPr>
              <a:t> </a:t>
            </a:r>
            <a:r>
              <a:rPr lang="ru-RU" sz="1900" b="1" i="0" u="none" strike="noStrike" cap="none" spc="0">
                <a:solidFill>
                  <a:srgbClr val="40746E"/>
                </a:solidFill>
                <a:latin typeface="Arial"/>
                <a:ea typeface="Arial"/>
                <a:cs typeface="Arial"/>
              </a:rPr>
              <a:t>ПРОЕКТУ</a:t>
            </a:r>
            <a:endParaRPr lang="ru-RU" sz="1900" b="1" i="0" u="none" strike="noStrike" cap="none" spc="0">
              <a:solidFill>
                <a:srgbClr val="40746E"/>
              </a:solidFill>
              <a:latin typeface="Arial"/>
              <a:cs typeface="Arial"/>
            </a:endParaRPr>
          </a:p>
        </p:txBody>
      </p:sp>
      <p:pic>
        <p:nvPicPr>
          <p:cNvPr id="786997792" name="object 3" descr=""/>
          <p:cNvPicPr/>
          <p:nvPr/>
        </p:nvPicPr>
        <p:blipFill>
          <a:blip r:embed="rId2"/>
          <a:stretch/>
        </p:blipFill>
        <p:spPr bwMode="auto">
          <a:xfrm>
            <a:off x="11013402" y="285588"/>
            <a:ext cx="918292" cy="687217"/>
          </a:xfrm>
          <a:prstGeom prst="rect">
            <a:avLst/>
          </a:prstGeom>
        </p:spPr>
      </p:pic>
      <p:sp>
        <p:nvSpPr>
          <p:cNvPr id="411685863" name="object 4" descr=""/>
          <p:cNvSpPr txBox="1"/>
          <p:nvPr/>
        </p:nvSpPr>
        <p:spPr bwMode="auto">
          <a:xfrm flipH="0" flipV="0">
            <a:off x="635657" y="713627"/>
            <a:ext cx="11107051" cy="5500729"/>
          </a:xfrm>
          <a:prstGeom prst="rect">
            <a:avLst/>
          </a:prstGeom>
        </p:spPr>
        <p:txBody>
          <a:bodyPr vert="horz" wrap="square" lIns="0" tIns="13334" rIns="0" bIns="0" rtlCol="0">
            <a:spAutoFit/>
          </a:bodyPr>
          <a:lstStyle/>
          <a:p>
            <a:pPr marL="12699">
              <a:lnSpc>
                <a:spcPct val="100000"/>
              </a:lnSpc>
              <a:spcBef>
                <a:spcPts val="104"/>
              </a:spcBef>
              <a:defRPr/>
            </a:pPr>
            <a:r>
              <a:rPr sz="2000" b="1">
                <a:latin typeface="Tahoma"/>
                <a:cs typeface="Tahoma"/>
              </a:rPr>
              <a:t>Документы</a:t>
            </a:r>
            <a:r>
              <a:rPr sz="2000" b="1" spc="-24">
                <a:latin typeface="Tahoma"/>
                <a:cs typeface="Tahoma"/>
              </a:rPr>
              <a:t> </a:t>
            </a:r>
            <a:r>
              <a:rPr sz="2000" b="1">
                <a:latin typeface="Tahoma"/>
                <a:cs typeface="Tahoma"/>
              </a:rPr>
              <a:t>по</a:t>
            </a:r>
            <a:r>
              <a:rPr sz="2000" b="1" spc="-34">
                <a:latin typeface="Tahoma"/>
                <a:cs typeface="Tahoma"/>
              </a:rPr>
              <a:t> </a:t>
            </a:r>
            <a:r>
              <a:rPr sz="2000" b="1" spc="-9">
                <a:latin typeface="Tahoma"/>
                <a:cs typeface="Tahoma"/>
              </a:rPr>
              <a:t>форме:</a:t>
            </a:r>
            <a:endParaRPr sz="2000">
              <a:latin typeface="Tahoma"/>
              <a:cs typeface="Tahoma"/>
            </a:endParaRPr>
          </a:p>
          <a:p>
            <a:pPr marL="299084" indent="-286384">
              <a:lnSpc>
                <a:spcPct val="100000"/>
              </a:lnSpc>
              <a:buChar char="-"/>
              <a:tabLst>
                <a:tab pos="299084" algn="l"/>
              </a:tabLst>
              <a:defRPr/>
            </a:pPr>
            <a:r>
              <a:rPr sz="1700" spc="-9">
                <a:latin typeface="Tahoma"/>
                <a:cs typeface="Tahoma"/>
              </a:rPr>
              <a:t>Финансово-</a:t>
            </a:r>
            <a:r>
              <a:rPr sz="1700">
                <a:latin typeface="Tahoma"/>
                <a:cs typeface="Tahoma"/>
              </a:rPr>
              <a:t>экономическое</a:t>
            </a:r>
            <a:r>
              <a:rPr sz="1700" spc="-29">
                <a:latin typeface="Tahoma"/>
                <a:cs typeface="Tahoma"/>
              </a:rPr>
              <a:t> </a:t>
            </a:r>
            <a:r>
              <a:rPr sz="1700">
                <a:latin typeface="Tahoma"/>
                <a:cs typeface="Tahoma"/>
              </a:rPr>
              <a:t>обоснование</a:t>
            </a:r>
            <a:r>
              <a:rPr sz="1700" spc="-9">
                <a:latin typeface="Tahoma"/>
                <a:cs typeface="Tahoma"/>
              </a:rPr>
              <a:t> проекта</a:t>
            </a:r>
            <a:endParaRPr sz="1700">
              <a:latin typeface="Tahoma"/>
              <a:cs typeface="Tahoma"/>
            </a:endParaRPr>
          </a:p>
          <a:p>
            <a:pPr marL="299084" indent="-286384">
              <a:lnSpc>
                <a:spcPct val="100000"/>
              </a:lnSpc>
              <a:buChar char="-"/>
              <a:tabLst>
                <a:tab pos="299084" algn="l"/>
              </a:tabLst>
              <a:defRPr/>
            </a:pPr>
            <a:r>
              <a:rPr sz="1700">
                <a:latin typeface="Tahoma"/>
                <a:cs typeface="Tahoma"/>
              </a:rPr>
              <a:t>Описание</a:t>
            </a:r>
            <a:r>
              <a:rPr sz="1700" spc="-45">
                <a:latin typeface="Tahoma"/>
                <a:cs typeface="Tahoma"/>
              </a:rPr>
              <a:t> </a:t>
            </a:r>
            <a:r>
              <a:rPr sz="1700">
                <a:latin typeface="Tahoma"/>
                <a:cs typeface="Tahoma"/>
              </a:rPr>
              <a:t>комплекса</a:t>
            </a:r>
            <a:r>
              <a:rPr sz="1700" spc="-34">
                <a:latin typeface="Tahoma"/>
                <a:cs typeface="Tahoma"/>
              </a:rPr>
              <a:t> </a:t>
            </a:r>
            <a:r>
              <a:rPr sz="1700">
                <a:latin typeface="Tahoma"/>
                <a:cs typeface="Tahoma"/>
              </a:rPr>
              <a:t>мероприятий</a:t>
            </a:r>
            <a:r>
              <a:rPr sz="1700" spc="-59">
                <a:latin typeface="Tahoma"/>
                <a:cs typeface="Tahoma"/>
              </a:rPr>
              <a:t> </a:t>
            </a:r>
            <a:r>
              <a:rPr sz="1700">
                <a:latin typeface="Tahoma"/>
                <a:cs typeface="Tahoma"/>
              </a:rPr>
              <a:t>проекта</a:t>
            </a:r>
            <a:r>
              <a:rPr sz="1700" spc="-34">
                <a:latin typeface="Tahoma"/>
                <a:cs typeface="Tahoma"/>
              </a:rPr>
              <a:t> </a:t>
            </a:r>
            <a:r>
              <a:rPr sz="1700">
                <a:latin typeface="Tahoma"/>
                <a:cs typeface="Tahoma"/>
              </a:rPr>
              <a:t>+</a:t>
            </a:r>
            <a:r>
              <a:rPr sz="1700" spc="-29">
                <a:latin typeface="Tahoma"/>
                <a:cs typeface="Tahoma"/>
              </a:rPr>
              <a:t> </a:t>
            </a:r>
            <a:r>
              <a:rPr sz="1700">
                <a:latin typeface="Tahoma"/>
                <a:cs typeface="Tahoma"/>
              </a:rPr>
              <a:t>план</a:t>
            </a:r>
            <a:r>
              <a:rPr sz="1700" spc="-39">
                <a:latin typeface="Tahoma"/>
                <a:cs typeface="Tahoma"/>
              </a:rPr>
              <a:t> </a:t>
            </a:r>
            <a:r>
              <a:rPr sz="1700" spc="-9">
                <a:latin typeface="Tahoma"/>
                <a:cs typeface="Tahoma"/>
              </a:rPr>
              <a:t>график</a:t>
            </a:r>
            <a:endParaRPr sz="1700">
              <a:latin typeface="Tahoma"/>
              <a:cs typeface="Tahoma"/>
            </a:endParaRPr>
          </a:p>
          <a:p>
            <a:pPr marL="299084" indent="-286384">
              <a:lnSpc>
                <a:spcPct val="100000"/>
              </a:lnSpc>
              <a:buChar char="-"/>
              <a:tabLst>
                <a:tab pos="299084" algn="l"/>
              </a:tabLst>
              <a:defRPr/>
            </a:pPr>
            <a:r>
              <a:rPr sz="1700">
                <a:latin typeface="Tahoma"/>
                <a:cs typeface="Tahoma"/>
              </a:rPr>
              <a:t>Сведения</a:t>
            </a:r>
            <a:r>
              <a:rPr sz="1700" spc="-34">
                <a:latin typeface="Tahoma"/>
                <a:cs typeface="Tahoma"/>
              </a:rPr>
              <a:t> </a:t>
            </a:r>
            <a:r>
              <a:rPr sz="1700">
                <a:latin typeface="Tahoma"/>
                <a:cs typeface="Tahoma"/>
              </a:rPr>
              <a:t>об</a:t>
            </a:r>
            <a:r>
              <a:rPr sz="1700" spc="-29">
                <a:latin typeface="Tahoma"/>
                <a:cs typeface="Tahoma"/>
              </a:rPr>
              <a:t> </a:t>
            </a:r>
            <a:r>
              <a:rPr sz="1700">
                <a:latin typeface="Tahoma"/>
                <a:cs typeface="Tahoma"/>
              </a:rPr>
              <a:t>инвестиционном</a:t>
            </a:r>
            <a:r>
              <a:rPr sz="1700" spc="-49">
                <a:latin typeface="Tahoma"/>
                <a:cs typeface="Tahoma"/>
              </a:rPr>
              <a:t> </a:t>
            </a:r>
            <a:r>
              <a:rPr sz="1700">
                <a:latin typeface="Tahoma"/>
                <a:cs typeface="Tahoma"/>
              </a:rPr>
              <a:t>проекте</a:t>
            </a:r>
            <a:r>
              <a:rPr sz="1700" spc="-64">
                <a:latin typeface="Tahoma"/>
                <a:cs typeface="Tahoma"/>
              </a:rPr>
              <a:t> </a:t>
            </a:r>
            <a:r>
              <a:rPr sz="1700" spc="-9">
                <a:latin typeface="Tahoma"/>
                <a:cs typeface="Tahoma"/>
              </a:rPr>
              <a:t>(Заявка)</a:t>
            </a:r>
            <a:endParaRPr sz="1700">
              <a:latin typeface="Tahoma"/>
              <a:cs typeface="Tahoma"/>
            </a:endParaRPr>
          </a:p>
          <a:p>
            <a:pPr marL="299084" indent="-286384">
              <a:lnSpc>
                <a:spcPct val="100000"/>
              </a:lnSpc>
              <a:buChar char="-"/>
              <a:tabLst>
                <a:tab pos="299084" algn="l"/>
              </a:tabLst>
              <a:defRPr/>
            </a:pPr>
            <a:r>
              <a:rPr sz="1700">
                <a:latin typeface="Tahoma"/>
                <a:cs typeface="Tahoma"/>
              </a:rPr>
              <a:t>Справка</a:t>
            </a:r>
            <a:r>
              <a:rPr sz="1700" spc="-29">
                <a:latin typeface="Tahoma"/>
                <a:cs typeface="Tahoma"/>
              </a:rPr>
              <a:t> </a:t>
            </a:r>
            <a:r>
              <a:rPr sz="1700">
                <a:latin typeface="Tahoma"/>
                <a:cs typeface="Tahoma"/>
              </a:rPr>
              <a:t>об</a:t>
            </a:r>
            <a:r>
              <a:rPr sz="1700" spc="-29">
                <a:latin typeface="Tahoma"/>
                <a:cs typeface="Tahoma"/>
              </a:rPr>
              <a:t> </a:t>
            </a:r>
            <a:r>
              <a:rPr sz="1700">
                <a:latin typeface="Tahoma"/>
                <a:cs typeface="Tahoma"/>
              </a:rPr>
              <a:t>инвестиционном</a:t>
            </a:r>
            <a:r>
              <a:rPr sz="1700" spc="-64">
                <a:latin typeface="Tahoma"/>
                <a:cs typeface="Tahoma"/>
              </a:rPr>
              <a:t> </a:t>
            </a:r>
            <a:r>
              <a:rPr sz="1700" spc="-9">
                <a:latin typeface="Tahoma"/>
                <a:cs typeface="Tahoma"/>
              </a:rPr>
              <a:t>проекте</a:t>
            </a:r>
            <a:endParaRPr sz="1700">
              <a:latin typeface="Tahoma"/>
              <a:cs typeface="Tahoma"/>
            </a:endParaRPr>
          </a:p>
          <a:p>
            <a:pPr marL="299084" indent="-286384">
              <a:lnSpc>
                <a:spcPct val="100000"/>
              </a:lnSpc>
              <a:buChar char="-"/>
              <a:tabLst>
                <a:tab pos="299084" algn="l"/>
              </a:tabLst>
              <a:defRPr/>
            </a:pPr>
            <a:r>
              <a:rPr sz="1700">
                <a:latin typeface="Tahoma"/>
                <a:cs typeface="Tahoma"/>
              </a:rPr>
              <a:t>Гарантийное</a:t>
            </a:r>
            <a:r>
              <a:rPr sz="1700" spc="-49">
                <a:latin typeface="Tahoma"/>
                <a:cs typeface="Tahoma"/>
              </a:rPr>
              <a:t> </a:t>
            </a:r>
            <a:r>
              <a:rPr sz="1700">
                <a:latin typeface="Tahoma"/>
                <a:cs typeface="Tahoma"/>
              </a:rPr>
              <a:t>письмо</a:t>
            </a:r>
            <a:r>
              <a:rPr sz="1700" spc="-34">
                <a:latin typeface="Tahoma"/>
                <a:cs typeface="Tahoma"/>
              </a:rPr>
              <a:t> </a:t>
            </a:r>
            <a:r>
              <a:rPr sz="1700">
                <a:latin typeface="Tahoma"/>
                <a:cs typeface="Tahoma"/>
              </a:rPr>
              <a:t>инвестора</a:t>
            </a:r>
            <a:r>
              <a:rPr sz="1700" spc="-54">
                <a:latin typeface="Tahoma"/>
                <a:cs typeface="Tahoma"/>
              </a:rPr>
              <a:t> </a:t>
            </a:r>
            <a:r>
              <a:rPr sz="1700">
                <a:latin typeface="Tahoma"/>
                <a:cs typeface="Tahoma"/>
              </a:rPr>
              <a:t>с</a:t>
            </a:r>
            <a:r>
              <a:rPr sz="1700" spc="-19">
                <a:latin typeface="Tahoma"/>
                <a:cs typeface="Tahoma"/>
              </a:rPr>
              <a:t> </a:t>
            </a:r>
            <a:r>
              <a:rPr sz="1700" spc="-9">
                <a:latin typeface="Tahoma"/>
                <a:cs typeface="Tahoma"/>
              </a:rPr>
              <a:t>обязательствами</a:t>
            </a:r>
            <a:endParaRPr sz="1700">
              <a:latin typeface="Tahoma"/>
              <a:cs typeface="Tahoma"/>
            </a:endParaRPr>
          </a:p>
          <a:p>
            <a:pPr marL="299084" indent="-286384">
              <a:lnSpc>
                <a:spcPct val="100000"/>
              </a:lnSpc>
              <a:buChar char="-"/>
              <a:tabLst>
                <a:tab pos="299084" algn="l"/>
              </a:tabLst>
              <a:defRPr/>
            </a:pPr>
            <a:r>
              <a:rPr sz="1700">
                <a:latin typeface="Tahoma"/>
                <a:cs typeface="Tahoma"/>
              </a:rPr>
              <a:t>Документы</a:t>
            </a:r>
            <a:r>
              <a:rPr sz="1700" spc="-54">
                <a:latin typeface="Tahoma"/>
                <a:cs typeface="Tahoma"/>
              </a:rPr>
              <a:t> </a:t>
            </a:r>
            <a:r>
              <a:rPr sz="1700">
                <a:latin typeface="Tahoma"/>
                <a:cs typeface="Tahoma"/>
              </a:rPr>
              <a:t>на</a:t>
            </a:r>
            <a:r>
              <a:rPr sz="1700" spc="-34">
                <a:latin typeface="Tahoma"/>
                <a:cs typeface="Tahoma"/>
              </a:rPr>
              <a:t> </a:t>
            </a:r>
            <a:r>
              <a:rPr sz="1700">
                <a:latin typeface="Tahoma"/>
                <a:cs typeface="Tahoma"/>
              </a:rPr>
              <a:t>право</a:t>
            </a:r>
            <a:r>
              <a:rPr sz="1700" spc="-39">
                <a:latin typeface="Tahoma"/>
                <a:cs typeface="Tahoma"/>
              </a:rPr>
              <a:t> </a:t>
            </a:r>
            <a:r>
              <a:rPr sz="1700">
                <a:latin typeface="Tahoma"/>
                <a:cs typeface="Tahoma"/>
              </a:rPr>
              <a:t>пользования</a:t>
            </a:r>
            <a:r>
              <a:rPr sz="1700" spc="-69">
                <a:latin typeface="Tahoma"/>
                <a:cs typeface="Tahoma"/>
              </a:rPr>
              <a:t> </a:t>
            </a:r>
            <a:r>
              <a:rPr sz="1700">
                <a:latin typeface="Tahoma"/>
                <a:cs typeface="Tahoma"/>
              </a:rPr>
              <a:t>(владения)</a:t>
            </a:r>
            <a:r>
              <a:rPr sz="1700" spc="-49">
                <a:latin typeface="Tahoma"/>
                <a:cs typeface="Tahoma"/>
              </a:rPr>
              <a:t> </a:t>
            </a:r>
            <a:r>
              <a:rPr sz="1700">
                <a:latin typeface="Tahoma"/>
                <a:cs typeface="Tahoma"/>
              </a:rPr>
              <a:t>земельным</a:t>
            </a:r>
            <a:r>
              <a:rPr sz="1700" spc="-64">
                <a:latin typeface="Tahoma"/>
                <a:cs typeface="Tahoma"/>
              </a:rPr>
              <a:t> </a:t>
            </a:r>
            <a:r>
              <a:rPr sz="1700" spc="-9">
                <a:latin typeface="Tahoma"/>
                <a:cs typeface="Tahoma"/>
              </a:rPr>
              <a:t>участком</a:t>
            </a:r>
            <a:endParaRPr sz="1700">
              <a:latin typeface="Tahoma"/>
              <a:cs typeface="Tahoma"/>
            </a:endParaRPr>
          </a:p>
          <a:p>
            <a:pPr marL="299084" indent="-286384">
              <a:lnSpc>
                <a:spcPct val="100000"/>
              </a:lnSpc>
              <a:buChar char="-"/>
              <a:tabLst>
                <a:tab pos="299084" algn="l"/>
              </a:tabLst>
              <a:defRPr/>
            </a:pPr>
            <a:r>
              <a:rPr sz="1700">
                <a:latin typeface="Tahoma"/>
                <a:cs typeface="Tahoma"/>
              </a:rPr>
              <a:t>Выписка</a:t>
            </a:r>
            <a:r>
              <a:rPr sz="1700" spc="-19">
                <a:latin typeface="Tahoma"/>
                <a:cs typeface="Tahoma"/>
              </a:rPr>
              <a:t> </a:t>
            </a:r>
            <a:r>
              <a:rPr sz="1700">
                <a:latin typeface="Tahoma"/>
                <a:cs typeface="Tahoma"/>
              </a:rPr>
              <a:t>из</a:t>
            </a:r>
            <a:r>
              <a:rPr sz="1700" spc="-29">
                <a:latin typeface="Tahoma"/>
                <a:cs typeface="Tahoma"/>
              </a:rPr>
              <a:t> </a:t>
            </a:r>
            <a:r>
              <a:rPr sz="1700">
                <a:latin typeface="Tahoma"/>
                <a:cs typeface="Tahoma"/>
              </a:rPr>
              <a:t>ЕГРН</a:t>
            </a:r>
            <a:r>
              <a:rPr sz="1700" spc="-14">
                <a:latin typeface="Tahoma"/>
                <a:cs typeface="Tahoma"/>
              </a:rPr>
              <a:t> </a:t>
            </a:r>
            <a:r>
              <a:rPr sz="1700">
                <a:latin typeface="Tahoma"/>
                <a:cs typeface="Tahoma"/>
              </a:rPr>
              <a:t>+</a:t>
            </a:r>
            <a:r>
              <a:rPr sz="1700" spc="-29">
                <a:latin typeface="Tahoma"/>
                <a:cs typeface="Tahoma"/>
              </a:rPr>
              <a:t> </a:t>
            </a:r>
            <a:r>
              <a:rPr sz="1700">
                <a:latin typeface="Tahoma"/>
                <a:cs typeface="Tahoma"/>
              </a:rPr>
              <a:t>Договор</a:t>
            </a:r>
            <a:r>
              <a:rPr sz="1700" spc="-39">
                <a:latin typeface="Tahoma"/>
                <a:cs typeface="Tahoma"/>
              </a:rPr>
              <a:t> </a:t>
            </a:r>
            <a:r>
              <a:rPr sz="1700">
                <a:latin typeface="Tahoma"/>
                <a:cs typeface="Tahoma"/>
              </a:rPr>
              <a:t>аренды</a:t>
            </a:r>
            <a:r>
              <a:rPr sz="1700" spc="-14">
                <a:latin typeface="Tahoma"/>
                <a:cs typeface="Tahoma"/>
              </a:rPr>
              <a:t> </a:t>
            </a:r>
            <a:r>
              <a:rPr sz="1700">
                <a:latin typeface="Tahoma"/>
                <a:cs typeface="Tahoma"/>
              </a:rPr>
              <a:t>(если</a:t>
            </a:r>
            <a:r>
              <a:rPr sz="1700" spc="-39">
                <a:latin typeface="Tahoma"/>
                <a:cs typeface="Tahoma"/>
              </a:rPr>
              <a:t> </a:t>
            </a:r>
            <a:r>
              <a:rPr sz="1700">
                <a:latin typeface="Tahoma"/>
                <a:cs typeface="Tahoma"/>
              </a:rPr>
              <a:t>участок</a:t>
            </a:r>
            <a:r>
              <a:rPr sz="1700" spc="-24">
                <a:latin typeface="Tahoma"/>
                <a:cs typeface="Tahoma"/>
              </a:rPr>
              <a:t> </a:t>
            </a:r>
            <a:r>
              <a:rPr sz="1700">
                <a:latin typeface="Tahoma"/>
                <a:cs typeface="Tahoma"/>
              </a:rPr>
              <a:t>в</a:t>
            </a:r>
            <a:r>
              <a:rPr sz="1700" spc="-14">
                <a:latin typeface="Tahoma"/>
                <a:cs typeface="Tahoma"/>
              </a:rPr>
              <a:t> </a:t>
            </a:r>
            <a:r>
              <a:rPr sz="1700" spc="-9">
                <a:latin typeface="Tahoma"/>
                <a:cs typeface="Tahoma"/>
              </a:rPr>
              <a:t>аренде)</a:t>
            </a:r>
            <a:endParaRPr sz="1700">
              <a:latin typeface="Tahoma"/>
              <a:cs typeface="Tahoma"/>
            </a:endParaRPr>
          </a:p>
          <a:p>
            <a:pPr marL="12699" marR="5079">
              <a:lnSpc>
                <a:spcPct val="100000"/>
              </a:lnSpc>
              <a:spcBef>
                <a:spcPts val="1679"/>
              </a:spcBef>
              <a:defRPr/>
            </a:pPr>
            <a:r>
              <a:rPr sz="2000" b="1" u="sng">
                <a:solidFill>
                  <a:srgbClr val="FF0000"/>
                </a:solidFill>
                <a:latin typeface="Tahoma"/>
                <a:cs typeface="Tahoma"/>
              </a:rPr>
              <a:t>            </a:t>
            </a:r>
            <a:r>
              <a:rPr lang="ru-RU" sz="2000" b="1" i="0" u="sng" strike="noStrike" cap="none" spc="0">
                <a:solidFill>
                  <a:srgbClr val="FF0000"/>
                </a:solidFill>
                <a:latin typeface="Tahoma"/>
                <a:ea typeface="Tahoma"/>
                <a:cs typeface="Tahoma"/>
              </a:rPr>
              <a:t>	       </a:t>
            </a:r>
            <a:r>
              <a:rPr lang="ru-RU" sz="1800" b="1" i="0" u="sng" strike="noStrike" cap="none" spc="0">
                <a:solidFill>
                  <a:srgbClr val="FF0000"/>
                </a:solidFill>
                <a:latin typeface="Tahoma"/>
                <a:ea typeface="Tahoma"/>
                <a:cs typeface="Tahoma"/>
              </a:rPr>
              <a:t>вид</a:t>
            </a:r>
            <a:r>
              <a:rPr lang="ru-RU" sz="1800" b="1" i="0" u="sng" strike="noStrike" cap="none" spc="-24">
                <a:solidFill>
                  <a:srgbClr val="FF0000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1800" b="1" i="0" u="sng" strike="noStrike" cap="none" spc="0">
                <a:solidFill>
                  <a:srgbClr val="FF0000"/>
                </a:solidFill>
                <a:latin typeface="Tahoma"/>
                <a:ea typeface="Tahoma"/>
                <a:cs typeface="Tahoma"/>
              </a:rPr>
              <a:t>разрешенного</a:t>
            </a:r>
            <a:r>
              <a:rPr lang="ru-RU" sz="1800" b="1" i="0" u="sng" strike="noStrike" cap="none" spc="-59">
                <a:solidFill>
                  <a:srgbClr val="FF0000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1800" b="1" i="0" u="sng" strike="noStrike" cap="none" spc="0">
                <a:solidFill>
                  <a:srgbClr val="FF0000"/>
                </a:solidFill>
                <a:latin typeface="Tahoma"/>
                <a:ea typeface="Tahoma"/>
                <a:cs typeface="Tahoma"/>
              </a:rPr>
              <a:t>использования</a:t>
            </a:r>
            <a:r>
              <a:rPr lang="ru-RU" sz="1800" b="1" i="0" u="sng" strike="noStrike" cap="none" spc="-49">
                <a:solidFill>
                  <a:srgbClr val="FF0000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1800" b="1" i="0" u="sng" strike="noStrike" cap="none" spc="0">
                <a:solidFill>
                  <a:srgbClr val="FF0000"/>
                </a:solidFill>
                <a:latin typeface="Tahoma"/>
                <a:ea typeface="Tahoma"/>
                <a:cs typeface="Tahoma"/>
              </a:rPr>
              <a:t>участка</a:t>
            </a:r>
            <a:r>
              <a:rPr lang="ru-RU" sz="1800" b="1" i="0" u="sng" strike="noStrike" cap="none" spc="-24">
                <a:solidFill>
                  <a:srgbClr val="FF0000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1800" b="1" i="0" u="sng" strike="noStrike" cap="none" spc="0">
                <a:solidFill>
                  <a:srgbClr val="FF0000"/>
                </a:solidFill>
                <a:latin typeface="Tahoma"/>
                <a:ea typeface="Tahoma"/>
                <a:cs typeface="Tahoma"/>
              </a:rPr>
              <a:t>соответствует</a:t>
            </a:r>
            <a:r>
              <a:rPr lang="ru-RU" sz="1800" b="1" i="0" u="sng" strike="noStrike" cap="none" spc="-64">
                <a:solidFill>
                  <a:srgbClr val="FF0000"/>
                </a:solidFill>
                <a:latin typeface="Tahoma"/>
                <a:ea typeface="Tahoma"/>
                <a:cs typeface="Tahoma"/>
              </a:rPr>
              <a:t> </a:t>
            </a:r>
            <a:br>
              <a:rPr lang="ru-RU" sz="1800" b="1" i="0" u="sng" strike="noStrike" cap="none" spc="-64">
                <a:solidFill>
                  <a:srgbClr val="FF0000"/>
                </a:solidFill>
                <a:latin typeface="Tahoma"/>
                <a:ea typeface="Tahoma"/>
                <a:cs typeface="Tahoma"/>
              </a:rPr>
            </a:br>
            <a:r>
              <a:rPr lang="ru-RU" sz="1800" b="1" i="0" u="sng" strike="noStrike" cap="none" spc="-64">
                <a:solidFill>
                  <a:srgbClr val="FF0000"/>
                </a:solidFill>
                <a:latin typeface="Tahoma"/>
                <a:ea typeface="Tahoma"/>
                <a:cs typeface="Tahoma"/>
              </a:rPr>
              <a:t>                      </a:t>
            </a:r>
            <a:r>
              <a:rPr lang="ru-RU" sz="1800" b="1" i="0" u="sng" strike="noStrike" cap="none" spc="0">
                <a:solidFill>
                  <a:srgbClr val="FF0000"/>
                </a:solidFill>
                <a:latin typeface="Tahoma"/>
                <a:ea typeface="Tahoma"/>
                <a:cs typeface="Tahoma"/>
              </a:rPr>
              <a:t>целям</a:t>
            </a:r>
            <a:r>
              <a:rPr lang="ru-RU" sz="1800" b="1" i="0" u="sng" strike="noStrike" cap="none" spc="-34">
                <a:solidFill>
                  <a:srgbClr val="FF0000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1800" b="1" i="0" u="sng" strike="noStrike" cap="none" spc="0">
                <a:solidFill>
                  <a:srgbClr val="FF0000"/>
                </a:solidFill>
                <a:latin typeface="Tahoma"/>
                <a:ea typeface="Tahoma"/>
                <a:cs typeface="Tahoma"/>
              </a:rPr>
              <a:t> проекта</a:t>
            </a:r>
            <a:r>
              <a:rPr lang="ru-RU" sz="1800" b="1" i="0" u="sng" strike="noStrike" cap="none" spc="-45">
                <a:solidFill>
                  <a:srgbClr val="FF0000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1800" b="1" i="0" u="sng" strike="noStrike" cap="none" spc="0">
                <a:solidFill>
                  <a:srgbClr val="FF0000"/>
                </a:solidFill>
                <a:latin typeface="Tahoma"/>
                <a:ea typeface="Tahoma"/>
                <a:cs typeface="Tahoma"/>
              </a:rPr>
              <a:t>и</a:t>
            </a:r>
            <a:r>
              <a:rPr lang="ru-RU" sz="1800" b="1" i="0" u="sng" strike="noStrike" cap="none" spc="-24">
                <a:solidFill>
                  <a:srgbClr val="FF0000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1800" b="1" i="0" u="sng" strike="noStrike" cap="none" spc="0">
                <a:solidFill>
                  <a:srgbClr val="FF0000"/>
                </a:solidFill>
                <a:latin typeface="Tahoma"/>
                <a:ea typeface="Tahoma"/>
                <a:cs typeface="Tahoma"/>
              </a:rPr>
              <a:t>участок</a:t>
            </a:r>
            <a:r>
              <a:rPr lang="ru-RU" sz="1800" b="1" i="0" u="sng" strike="noStrike" cap="none" spc="-24">
                <a:solidFill>
                  <a:srgbClr val="FF0000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1800" b="1" i="0" u="sng" strike="noStrike" cap="none" spc="0">
                <a:solidFill>
                  <a:srgbClr val="FF0000"/>
                </a:solidFill>
                <a:latin typeface="Tahoma"/>
                <a:ea typeface="Tahoma"/>
                <a:cs typeface="Tahoma"/>
              </a:rPr>
              <a:t>оформлен</a:t>
            </a:r>
            <a:r>
              <a:rPr lang="ru-RU" sz="1800" b="1" i="0" u="sng" strike="noStrike" cap="none" spc="0">
                <a:solidFill>
                  <a:srgbClr val="FF0000"/>
                </a:solidFill>
                <a:latin typeface="Tahoma"/>
                <a:ea typeface="Tahoma"/>
                <a:cs typeface="Tahoma"/>
              </a:rPr>
              <a:t> непосредственно</a:t>
            </a:r>
            <a:r>
              <a:rPr lang="ru-RU" sz="1800" b="1" i="0" u="sng" strike="noStrike" cap="none" spc="-49">
                <a:solidFill>
                  <a:srgbClr val="FF0000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1800" b="1" i="0" u="sng" strike="noStrike" cap="none" spc="-24">
                <a:solidFill>
                  <a:srgbClr val="FF0000"/>
                </a:solidFill>
                <a:latin typeface="Tahoma"/>
                <a:ea typeface="Tahoma"/>
                <a:cs typeface="Tahoma"/>
              </a:rPr>
              <a:t>на</a:t>
            </a:r>
            <a:r>
              <a:rPr lang="ru-RU" sz="1800" b="1" i="0" u="sng" strike="noStrike" cap="none" spc="-24">
                <a:solidFill>
                  <a:srgbClr val="FF0000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1800" b="1" i="0" u="sng" strike="noStrike" cap="none" spc="0">
                <a:solidFill>
                  <a:srgbClr val="FF0000"/>
                </a:solidFill>
                <a:latin typeface="Tahoma"/>
                <a:ea typeface="Tahoma"/>
                <a:cs typeface="Tahoma"/>
              </a:rPr>
              <a:t>ЮЛ</a:t>
            </a:r>
            <a:r>
              <a:rPr lang="ru-RU" sz="1800" b="1" i="0" u="sng" strike="noStrike" cap="none" spc="-19">
                <a:solidFill>
                  <a:srgbClr val="FF0000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1800" b="1" i="0" u="sng" strike="noStrike" cap="none" spc="0">
                <a:solidFill>
                  <a:srgbClr val="FF0000"/>
                </a:solidFill>
                <a:latin typeface="Tahoma"/>
                <a:ea typeface="Tahoma"/>
                <a:cs typeface="Tahoma"/>
              </a:rPr>
              <a:t>(ИП)</a:t>
            </a:r>
            <a:r>
              <a:rPr lang="ru-RU" sz="1800" b="1" i="0" u="sng" strike="noStrike" cap="none" spc="0">
                <a:solidFill>
                  <a:srgbClr val="FF0000"/>
                </a:solidFill>
                <a:latin typeface="Tahoma"/>
                <a:ea typeface="Tahoma"/>
                <a:cs typeface="Tahoma"/>
              </a:rPr>
              <a:t>-</a:t>
            </a:r>
            <a:r>
              <a:rPr lang="ru-RU" sz="1800" b="1" i="0" u="sng" strike="noStrike" cap="none" spc="-4">
                <a:solidFill>
                  <a:srgbClr val="FF0000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1800" b="1" i="0" u="sng" strike="noStrike" cap="none" spc="-9">
                <a:solidFill>
                  <a:srgbClr val="FF0000"/>
                </a:solidFill>
                <a:latin typeface="Tahoma"/>
                <a:ea typeface="Tahoma"/>
                <a:cs typeface="Tahoma"/>
              </a:rPr>
              <a:t>заявителя</a:t>
            </a:r>
            <a:endParaRPr lang="ru-RU" sz="1800" b="1" i="0" u="none" strike="noStrike" cap="none" spc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marL="12699" marR="5079">
              <a:lnSpc>
                <a:spcPct val="100000"/>
              </a:lnSpc>
              <a:spcBef>
                <a:spcPts val="1679"/>
              </a:spcBef>
              <a:defRPr/>
            </a:pPr>
            <a:r>
              <a:rPr sz="2000" b="1" u="sng">
                <a:solidFill>
                  <a:srgbClr val="FF0000"/>
                </a:solidFill>
                <a:latin typeface="Tahoma"/>
                <a:cs typeface="Tahoma"/>
              </a:rPr>
              <a:t>      </a:t>
            </a:r>
            <a:endParaRPr sz="1800" b="1">
              <a:latin typeface="Tahoma"/>
              <a:cs typeface="Tahoma"/>
            </a:endParaRPr>
          </a:p>
          <a:p>
            <a:pPr marL="12699">
              <a:lnSpc>
                <a:spcPct val="100000"/>
              </a:lnSpc>
              <a:spcBef>
                <a:spcPts val="1684"/>
              </a:spcBef>
              <a:defRPr/>
            </a:pPr>
            <a:r>
              <a:rPr sz="2000" b="1">
                <a:latin typeface="Tahoma"/>
                <a:cs typeface="Tahoma"/>
              </a:rPr>
              <a:t>Документы</a:t>
            </a:r>
            <a:r>
              <a:rPr sz="2000" b="1" spc="-39">
                <a:latin typeface="Tahoma"/>
                <a:cs typeface="Tahoma"/>
              </a:rPr>
              <a:t> </a:t>
            </a:r>
            <a:r>
              <a:rPr sz="2000" b="1">
                <a:latin typeface="Tahoma"/>
                <a:cs typeface="Tahoma"/>
              </a:rPr>
              <a:t>о</a:t>
            </a:r>
            <a:r>
              <a:rPr sz="2000" b="1" spc="-39">
                <a:latin typeface="Tahoma"/>
                <a:cs typeface="Tahoma"/>
              </a:rPr>
              <a:t> </a:t>
            </a:r>
            <a:r>
              <a:rPr sz="2000" b="1">
                <a:latin typeface="Tahoma"/>
                <a:cs typeface="Tahoma"/>
              </a:rPr>
              <a:t>наличии</a:t>
            </a:r>
            <a:r>
              <a:rPr sz="2000" b="1" spc="-29">
                <a:latin typeface="Tahoma"/>
                <a:cs typeface="Tahoma"/>
              </a:rPr>
              <a:t> </a:t>
            </a:r>
            <a:r>
              <a:rPr sz="2000" b="1">
                <a:latin typeface="Tahoma"/>
                <a:cs typeface="Tahoma"/>
              </a:rPr>
              <a:t>на</a:t>
            </a:r>
            <a:r>
              <a:rPr sz="2000" b="1" spc="-29">
                <a:latin typeface="Tahoma"/>
                <a:cs typeface="Tahoma"/>
              </a:rPr>
              <a:t> </a:t>
            </a:r>
            <a:r>
              <a:rPr sz="2000" b="1">
                <a:latin typeface="Tahoma"/>
                <a:cs typeface="Tahoma"/>
              </a:rPr>
              <a:t>земельном</a:t>
            </a:r>
            <a:r>
              <a:rPr sz="2000" b="1" spc="-19">
                <a:latin typeface="Tahoma"/>
                <a:cs typeface="Tahoma"/>
              </a:rPr>
              <a:t> </a:t>
            </a:r>
            <a:r>
              <a:rPr sz="2000" b="1">
                <a:latin typeface="Tahoma"/>
                <a:cs typeface="Tahoma"/>
              </a:rPr>
              <a:t>участке</a:t>
            </a:r>
            <a:r>
              <a:rPr sz="2000" b="1" spc="-49">
                <a:latin typeface="Tahoma"/>
                <a:cs typeface="Tahoma"/>
              </a:rPr>
              <a:t> </a:t>
            </a:r>
            <a:r>
              <a:rPr sz="2000" b="1">
                <a:latin typeface="Tahoma"/>
                <a:cs typeface="Tahoma"/>
              </a:rPr>
              <a:t>объектов</a:t>
            </a:r>
            <a:r>
              <a:rPr sz="2000" b="1" spc="-39">
                <a:latin typeface="Tahoma"/>
                <a:cs typeface="Tahoma"/>
              </a:rPr>
              <a:t> </a:t>
            </a:r>
            <a:r>
              <a:rPr sz="2000" b="1">
                <a:latin typeface="Tahoma"/>
                <a:cs typeface="Tahoma"/>
              </a:rPr>
              <a:t>обеспечивающей</a:t>
            </a:r>
            <a:r>
              <a:rPr sz="2000" b="1" spc="-39">
                <a:latin typeface="Tahoma"/>
                <a:cs typeface="Tahoma"/>
              </a:rPr>
              <a:t> </a:t>
            </a:r>
            <a:r>
              <a:rPr sz="2000" b="1" spc="-9">
                <a:latin typeface="Tahoma"/>
                <a:cs typeface="Tahoma"/>
              </a:rPr>
              <a:t>инфраструктуры</a:t>
            </a:r>
            <a:endParaRPr sz="2000">
              <a:latin typeface="Tahoma"/>
              <a:cs typeface="Tahoma"/>
            </a:endParaRPr>
          </a:p>
          <a:p>
            <a:pPr marL="299084" indent="-286384">
              <a:lnSpc>
                <a:spcPct val="100000"/>
              </a:lnSpc>
              <a:buChar char="-"/>
              <a:tabLst>
                <a:tab pos="299084" algn="l"/>
              </a:tabLst>
              <a:defRPr/>
            </a:pPr>
            <a:r>
              <a:rPr sz="1700">
                <a:latin typeface="Tahoma"/>
                <a:cs typeface="Tahoma"/>
              </a:rPr>
              <a:t>Договоры</a:t>
            </a:r>
            <a:r>
              <a:rPr sz="1700" spc="-59">
                <a:latin typeface="Tahoma"/>
                <a:cs typeface="Tahoma"/>
              </a:rPr>
              <a:t> </a:t>
            </a:r>
            <a:r>
              <a:rPr sz="1700">
                <a:latin typeface="Tahoma"/>
                <a:cs typeface="Tahoma"/>
              </a:rPr>
              <a:t>на</a:t>
            </a:r>
            <a:r>
              <a:rPr sz="1700" spc="-34">
                <a:latin typeface="Tahoma"/>
                <a:cs typeface="Tahoma"/>
              </a:rPr>
              <a:t> </a:t>
            </a:r>
            <a:r>
              <a:rPr sz="1700">
                <a:latin typeface="Tahoma"/>
                <a:cs typeface="Tahoma"/>
              </a:rPr>
              <a:t>обслуживание</a:t>
            </a:r>
            <a:r>
              <a:rPr sz="1700" spc="-34">
                <a:latin typeface="Tahoma"/>
                <a:cs typeface="Tahoma"/>
              </a:rPr>
              <a:t> </a:t>
            </a:r>
            <a:r>
              <a:rPr sz="1700">
                <a:latin typeface="Tahoma"/>
                <a:cs typeface="Tahoma"/>
              </a:rPr>
              <a:t>с</a:t>
            </a:r>
            <a:r>
              <a:rPr sz="1700" spc="-29">
                <a:latin typeface="Tahoma"/>
                <a:cs typeface="Tahoma"/>
              </a:rPr>
              <a:t> </a:t>
            </a:r>
            <a:r>
              <a:rPr sz="1700">
                <a:latin typeface="Tahoma"/>
                <a:cs typeface="Tahoma"/>
              </a:rPr>
              <a:t>сетевыми</a:t>
            </a:r>
            <a:r>
              <a:rPr sz="1700" spc="-54">
                <a:latin typeface="Tahoma"/>
                <a:cs typeface="Tahoma"/>
              </a:rPr>
              <a:t> </a:t>
            </a:r>
            <a:r>
              <a:rPr sz="1700">
                <a:latin typeface="Tahoma"/>
                <a:cs typeface="Tahoma"/>
              </a:rPr>
              <a:t>организациями</a:t>
            </a:r>
            <a:r>
              <a:rPr sz="1700" spc="-54">
                <a:latin typeface="Tahoma"/>
                <a:cs typeface="Tahoma"/>
              </a:rPr>
              <a:t> </a:t>
            </a:r>
            <a:r>
              <a:rPr sz="1700">
                <a:latin typeface="Tahoma"/>
                <a:cs typeface="Tahoma"/>
              </a:rPr>
              <a:t>(при</a:t>
            </a:r>
            <a:r>
              <a:rPr sz="1700" spc="-54">
                <a:latin typeface="Tahoma"/>
                <a:cs typeface="Tahoma"/>
              </a:rPr>
              <a:t> </a:t>
            </a:r>
            <a:r>
              <a:rPr sz="1700" spc="-9">
                <a:latin typeface="Tahoma"/>
                <a:cs typeface="Tahoma"/>
              </a:rPr>
              <a:t>наличии)</a:t>
            </a:r>
            <a:endParaRPr sz="1700">
              <a:latin typeface="Tahoma"/>
              <a:cs typeface="Tahoma"/>
            </a:endParaRPr>
          </a:p>
          <a:p>
            <a:pPr marL="12699">
              <a:lnSpc>
                <a:spcPct val="100000"/>
              </a:lnSpc>
              <a:spcBef>
                <a:spcPts val="1679"/>
              </a:spcBef>
              <a:defRPr/>
            </a:pPr>
            <a:r>
              <a:rPr sz="2000" b="1">
                <a:latin typeface="Tahoma"/>
                <a:cs typeface="Tahoma"/>
              </a:rPr>
              <a:t>Коммерческое</a:t>
            </a:r>
            <a:r>
              <a:rPr sz="2000" b="1" spc="-59">
                <a:latin typeface="Tahoma"/>
                <a:cs typeface="Tahoma"/>
              </a:rPr>
              <a:t> </a:t>
            </a:r>
            <a:r>
              <a:rPr sz="2000" b="1">
                <a:latin typeface="Tahoma"/>
                <a:cs typeface="Tahoma"/>
              </a:rPr>
              <a:t>предложение</a:t>
            </a:r>
            <a:r>
              <a:rPr sz="2000" b="1" spc="-45">
                <a:latin typeface="Tahoma"/>
                <a:cs typeface="Tahoma"/>
              </a:rPr>
              <a:t> </a:t>
            </a:r>
            <a:r>
              <a:rPr sz="2000" b="1">
                <a:latin typeface="Tahoma"/>
                <a:cs typeface="Tahoma"/>
              </a:rPr>
              <a:t>от</a:t>
            </a:r>
            <a:r>
              <a:rPr sz="2000" b="1" spc="-39">
                <a:latin typeface="Tahoma"/>
                <a:cs typeface="Tahoma"/>
              </a:rPr>
              <a:t> </a:t>
            </a:r>
            <a:r>
              <a:rPr sz="2000" b="1" spc="-9">
                <a:latin typeface="Tahoma"/>
                <a:cs typeface="Tahoma"/>
              </a:rPr>
              <a:t>завода-</a:t>
            </a:r>
            <a:r>
              <a:rPr sz="2000" b="1">
                <a:latin typeface="Tahoma"/>
                <a:cs typeface="Tahoma"/>
              </a:rPr>
              <a:t>изготовителя</a:t>
            </a:r>
            <a:r>
              <a:rPr sz="2000" b="1" spc="-45">
                <a:latin typeface="Tahoma"/>
                <a:cs typeface="Tahoma"/>
              </a:rPr>
              <a:t> </a:t>
            </a:r>
            <a:r>
              <a:rPr sz="2000" b="1">
                <a:latin typeface="Tahoma"/>
                <a:cs typeface="Tahoma"/>
              </a:rPr>
              <a:t>модульных</a:t>
            </a:r>
            <a:r>
              <a:rPr sz="2000" b="1" spc="-49">
                <a:latin typeface="Tahoma"/>
                <a:cs typeface="Tahoma"/>
              </a:rPr>
              <a:t> </a:t>
            </a:r>
            <a:r>
              <a:rPr sz="2000" b="1" spc="-9">
                <a:latin typeface="Tahoma"/>
                <a:cs typeface="Tahoma"/>
              </a:rPr>
              <a:t>конструкций:</a:t>
            </a:r>
            <a:endParaRPr sz="2000">
              <a:latin typeface="Tahoma"/>
              <a:cs typeface="Tahoma"/>
            </a:endParaRPr>
          </a:p>
          <a:p>
            <a:pPr marL="299084" marR="0" indent="-28638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har char="-"/>
              <a:tabLst>
                <a:tab pos="299084" algn="l"/>
              </a:tabLst>
              <a:defRPr/>
            </a:pPr>
            <a:r>
              <a:rPr sz="1700">
                <a:latin typeface="Tahoma"/>
                <a:cs typeface="Tahoma"/>
              </a:rPr>
              <a:t>о</a:t>
            </a:r>
            <a:r>
              <a:rPr lang="ru-RU" sz="17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бязательно</a:t>
            </a:r>
            <a:r>
              <a:rPr lang="ru-RU" sz="17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17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содержит</a:t>
            </a:r>
            <a:r>
              <a:rPr lang="ru-RU" sz="17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17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информацию</a:t>
            </a:r>
            <a:r>
              <a:rPr lang="ru-RU" sz="17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17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о</a:t>
            </a:r>
            <a:r>
              <a:rPr lang="ru-RU" sz="17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17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площади</a:t>
            </a:r>
            <a:r>
              <a:rPr lang="ru-RU" sz="17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17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номеров,</a:t>
            </a:r>
            <a:r>
              <a:rPr lang="ru-RU" sz="17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17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стоимости</a:t>
            </a:r>
            <a:r>
              <a:rPr lang="ru-RU" sz="17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17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за</a:t>
            </a:r>
            <a:r>
              <a:rPr lang="ru-RU" sz="17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17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1</a:t>
            </a:r>
            <a:r>
              <a:rPr lang="ru-RU" sz="17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17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номер,</a:t>
            </a:r>
            <a:r>
              <a:rPr lang="ru-RU" sz="17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17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планировке</a:t>
            </a:r>
            <a:r>
              <a:rPr lang="ru-RU" sz="17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17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помещений, </a:t>
            </a:r>
            <a:r>
              <a:rPr lang="ru-RU" sz="17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используемых</a:t>
            </a:r>
            <a:r>
              <a:rPr lang="ru-RU" sz="17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17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материалах,</a:t>
            </a:r>
            <a:r>
              <a:rPr lang="ru-RU" sz="17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17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оборудовании</a:t>
            </a:r>
            <a:r>
              <a:rPr lang="ru-RU" sz="17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17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+</a:t>
            </a:r>
            <a:r>
              <a:rPr lang="ru-RU" sz="17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17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визуализации,</a:t>
            </a:r>
            <a:r>
              <a:rPr lang="ru-RU" sz="17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17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контакты</a:t>
            </a:r>
            <a:r>
              <a:rPr lang="ru-RU" sz="17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17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(сайт</a:t>
            </a:r>
            <a:r>
              <a:rPr lang="ru-RU" sz="17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1700" b="0" i="0" u="none" strike="noStrike" cap="none">
                <a:solidFill>
                  <a:schemeClr val="tx1"/>
                </a:solidFill>
                <a:latin typeface="Tahoma"/>
                <a:ea typeface="Tahoma"/>
                <a:cs typeface="Tahoma"/>
              </a:rPr>
              <a:t>производства)</a:t>
            </a:r>
            <a:endParaRPr lang="ru-RU" sz="1700" b="0" i="0" u="none" strike="noStrike" cap="none">
              <a:solidFill>
                <a:schemeClr val="tx1"/>
              </a:solidFill>
              <a:latin typeface="Tahoma"/>
              <a:cs typeface="Tahoma"/>
            </a:endParaRPr>
          </a:p>
        </p:txBody>
      </p:sp>
      <p:pic>
        <p:nvPicPr>
          <p:cNvPr id="223785487" name="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 rot="744444" flipH="0" flipV="0">
            <a:off x="337167" y="2927491"/>
            <a:ext cx="1471310" cy="110348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MasterSp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051626621" name="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 flipH="0" flipV="0">
            <a:off x="7809233" y="1032397"/>
            <a:ext cx="4065595" cy="2703621"/>
          </a:xfrm>
          <a:prstGeom prst="rect">
            <a:avLst/>
          </a:prstGeom>
        </p:spPr>
      </p:pic>
      <p:pic>
        <p:nvPicPr>
          <p:cNvPr id="1104080462" name="object 2" descr=""/>
          <p:cNvPicPr/>
          <p:nvPr/>
        </p:nvPicPr>
        <p:blipFill>
          <a:blip r:embed="rId3"/>
          <a:stretch/>
        </p:blipFill>
        <p:spPr bwMode="auto">
          <a:xfrm>
            <a:off x="11013402" y="285588"/>
            <a:ext cx="918292" cy="687217"/>
          </a:xfrm>
          <a:prstGeom prst="rect">
            <a:avLst/>
          </a:prstGeom>
        </p:spPr>
      </p:pic>
      <p:sp>
        <p:nvSpPr>
          <p:cNvPr id="1029114526" name="object 3"/>
          <p:cNvSpPr txBox="1">
            <a:spLocks noGrp="1"/>
          </p:cNvSpPr>
          <p:nvPr>
            <p:ph type="title"/>
          </p:nvPr>
        </p:nvSpPr>
        <p:spPr bwMode="auto">
          <a:xfrm flipH="0" flipV="0">
            <a:off x="685266" y="623845"/>
            <a:ext cx="10683652" cy="334571"/>
          </a:xfrm>
          <a:prstGeom prst="rect">
            <a:avLst/>
          </a:prstGeom>
        </p:spPr>
        <p:txBody>
          <a:bodyPr vert="horz" wrap="square" lIns="0" tIns="73607" rIns="0" bIns="0" rtlCol="0">
            <a:spAutoFit/>
          </a:bodyPr>
          <a:lstStyle/>
          <a:p>
            <a:pPr marL="0" marR="0" indent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900" b="1" i="0" u="none" strike="noStrike" cap="none" spc="0">
                <a:solidFill>
                  <a:srgbClr val="40746E"/>
                </a:solidFill>
                <a:latin typeface="Arial"/>
                <a:ea typeface="Arial"/>
                <a:cs typeface="Arial"/>
              </a:rPr>
              <a:t>НА</a:t>
            </a:r>
            <a:r>
              <a:rPr lang="ru-RU" sz="1900" b="1" i="0" u="none" strike="noStrike" cap="none" spc="0">
                <a:solidFill>
                  <a:srgbClr val="40746E"/>
                </a:solidFill>
                <a:latin typeface="Arial"/>
                <a:ea typeface="Arial"/>
                <a:cs typeface="Arial"/>
              </a:rPr>
              <a:t> </a:t>
            </a:r>
            <a:r>
              <a:rPr lang="ru-RU" sz="1900" b="1" i="0" u="none" strike="noStrike" cap="none" spc="0">
                <a:solidFill>
                  <a:srgbClr val="40746E"/>
                </a:solidFill>
                <a:latin typeface="Arial"/>
                <a:ea typeface="Arial"/>
                <a:cs typeface="Arial"/>
              </a:rPr>
              <a:t>ЧТО</a:t>
            </a:r>
            <a:r>
              <a:rPr lang="ru-RU" sz="1900" b="1" i="0" u="none" strike="noStrike" cap="none" spc="0">
                <a:solidFill>
                  <a:srgbClr val="40746E"/>
                </a:solidFill>
                <a:latin typeface="Arial"/>
                <a:ea typeface="Arial"/>
                <a:cs typeface="Arial"/>
              </a:rPr>
              <a:t> </a:t>
            </a:r>
            <a:r>
              <a:rPr lang="ru-RU" sz="1900" b="1" i="0" u="none" strike="noStrike" cap="none" spc="0">
                <a:solidFill>
                  <a:srgbClr val="40746E"/>
                </a:solidFill>
                <a:latin typeface="Arial"/>
                <a:ea typeface="Arial"/>
                <a:cs typeface="Arial"/>
              </a:rPr>
              <a:t>МОЖНО ПОТРАТИТЬ </a:t>
            </a:r>
            <a:r>
              <a:rPr lang="ru-RU" sz="1900" b="1" i="0" u="none" strike="noStrike" cap="none" spc="0">
                <a:solidFill>
                  <a:srgbClr val="40746E"/>
                </a:solidFill>
                <a:latin typeface="Arial"/>
                <a:ea typeface="Arial"/>
                <a:cs typeface="Arial"/>
              </a:rPr>
              <a:t>СУБСИДИЮ</a:t>
            </a:r>
            <a:endParaRPr lang="ru-RU" sz="1900" b="1" i="0" u="none" strike="noStrike" cap="none" spc="0">
              <a:solidFill>
                <a:srgbClr val="40746E"/>
              </a:solidFill>
              <a:latin typeface="Arial"/>
              <a:cs typeface="Arial"/>
            </a:endParaRPr>
          </a:p>
        </p:txBody>
      </p:sp>
      <p:sp>
        <p:nvSpPr>
          <p:cNvPr id="654781852" name="object 4" descr=""/>
          <p:cNvSpPr txBox="1">
            <a:spLocks noGrp="1"/>
          </p:cNvSpPr>
          <p:nvPr>
            <p:ph type="body" idx="1"/>
          </p:nvPr>
        </p:nvSpPr>
        <p:spPr bwMode="auto">
          <a:xfrm flipH="0" flipV="0">
            <a:off x="685266" y="1276164"/>
            <a:ext cx="8797681" cy="5118459"/>
          </a:xfrm>
          <a:prstGeom prst="rect">
            <a:avLst/>
          </a:prstGeom>
        </p:spPr>
        <p:txBody>
          <a:bodyPr vert="horz" wrap="square" lIns="0" tIns="12699" rIns="0" bIns="0" rtlCol="0">
            <a:spAutoFit/>
          </a:bodyPr>
          <a:lstStyle/>
          <a:p>
            <a:pPr marL="12699" marR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/>
              <a:buNone/>
              <a:tabLst>
                <a:tab pos="299084" algn="l"/>
              </a:tabLst>
              <a:defRPr/>
            </a:pPr>
            <a:r>
              <a:rPr lang="ru-RU" sz="2500" b="1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Субсидия</a:t>
            </a:r>
            <a:r>
              <a:rPr lang="ru-RU" sz="25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5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выдаётся</a:t>
            </a:r>
            <a:r>
              <a:rPr lang="ru-RU" sz="25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5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на</a:t>
            </a:r>
            <a:r>
              <a:rPr lang="ru-RU" sz="25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500" b="1" i="0" u="sng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приобретение</a:t>
            </a:r>
            <a:r>
              <a:rPr lang="ru-RU" sz="2500" b="1" i="0" u="sng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500" b="1" i="0" u="sng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и</a:t>
            </a:r>
            <a:r>
              <a:rPr lang="ru-RU" sz="2500" b="1" i="0" u="sng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500" b="1" i="0" u="sng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монтаж</a:t>
            </a:r>
            <a:r>
              <a:rPr lang="ru-RU" sz="2500" b="1" i="0" u="sng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500" b="1" i="0" u="sng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готовых</a:t>
            </a:r>
            <a:r>
              <a:rPr lang="ru-RU" sz="2500" b="1" i="0" u="sng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500" b="1" i="0" u="sng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модульных</a:t>
            </a:r>
            <a:r>
              <a:rPr lang="ru-RU" sz="2500" b="1" i="0" u="sng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500" b="1" i="0" u="sng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средств</a:t>
            </a:r>
            <a:r>
              <a:rPr lang="ru-RU" sz="2500" b="1" i="0" u="sng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500" b="1" i="0" u="sng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размещения,</a:t>
            </a:r>
            <a:r>
              <a:rPr lang="ru-RU" sz="2500" b="1" i="0" u="sng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500" b="1" i="0" u="sng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подведение</a:t>
            </a:r>
            <a:r>
              <a:rPr lang="ru-RU" sz="2500" b="1" i="0" u="sng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500" b="1" i="0" u="sng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соответствующей </a:t>
            </a:r>
            <a:br>
              <a:rPr lang="ru-RU" sz="2500" b="1" i="0" u="sng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</a:br>
            <a:r>
              <a:rPr lang="ru-RU" sz="2500" b="1" i="0" u="sng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обеспечивающей</a:t>
            </a:r>
            <a:r>
              <a:rPr lang="ru-RU" sz="2500" b="1" i="0" u="sng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500" b="1" i="0" u="sng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инфраструктуры</a:t>
            </a:r>
            <a:endParaRPr sz="2500" b="1" i="0" u="sng" strike="noStrike" cap="none" spc="0">
              <a:solidFill>
                <a:schemeClr val="tx1"/>
              </a:solidFill>
              <a:latin typeface="Tahoma"/>
              <a:cs typeface="Tahoma"/>
            </a:endParaRPr>
          </a:p>
          <a:p>
            <a:pPr marL="12699" marR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/>
              <a:buNone/>
              <a:tabLst>
                <a:tab pos="299084" algn="l"/>
              </a:tabLst>
              <a:defRPr/>
            </a:pPr>
            <a:endParaRPr sz="2500" b="0" i="0" u="none" strike="noStrike" cap="none" spc="0">
              <a:solidFill>
                <a:schemeClr val="tx1"/>
              </a:solidFill>
              <a:latin typeface="Tahoma"/>
              <a:ea typeface="Tahoma"/>
              <a:cs typeface="Tahoma"/>
            </a:endParaRPr>
          </a:p>
          <a:p>
            <a:pPr marL="12699" marR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/>
              <a:buNone/>
              <a:tabLst>
                <a:tab pos="299084" algn="l"/>
              </a:tabLst>
              <a:defRPr/>
            </a:pPr>
            <a:endParaRPr sz="2500" b="0" i="0" u="none" strike="noStrike" cap="none" spc="0">
              <a:solidFill>
                <a:schemeClr val="tx1"/>
              </a:solidFill>
              <a:latin typeface="Tahoma"/>
              <a:ea typeface="Tahoma"/>
              <a:cs typeface="Tahoma"/>
            </a:endParaRPr>
          </a:p>
          <a:p>
            <a:pPr marL="12699" marR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/>
              <a:buNone/>
              <a:tabLst>
                <a:tab pos="299084" algn="l"/>
              </a:tabLst>
              <a:defRPr/>
            </a:pPr>
            <a:r>
              <a:rPr lang="ru-RU" sz="2500" b="1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За</a:t>
            </a:r>
            <a:r>
              <a:rPr lang="ru-RU" sz="2500" b="1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500" b="1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свой</a:t>
            </a:r>
            <a:r>
              <a:rPr lang="ru-RU" sz="2500" b="1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500" b="1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счет</a:t>
            </a:r>
            <a:r>
              <a:rPr lang="ru-RU" sz="25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5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проводятся</a:t>
            </a:r>
            <a:r>
              <a:rPr lang="ru-RU" sz="25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5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остальные</a:t>
            </a:r>
            <a:r>
              <a:rPr lang="ru-RU" sz="25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5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мероприятия,</a:t>
            </a:r>
            <a:r>
              <a:rPr lang="ru-RU" sz="25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5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необходимые</a:t>
            </a:r>
            <a:r>
              <a:rPr lang="ru-RU" sz="25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5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для</a:t>
            </a:r>
            <a:r>
              <a:rPr lang="ru-RU" sz="25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5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реализации</a:t>
            </a:r>
            <a:r>
              <a:rPr lang="ru-RU" sz="25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5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и</a:t>
            </a:r>
            <a:r>
              <a:rPr lang="ru-RU" sz="25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5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работы</a:t>
            </a:r>
            <a:r>
              <a:rPr lang="ru-RU" sz="25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5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проекта</a:t>
            </a:r>
            <a:endParaRPr sz="2500" b="0" i="0" u="none" strike="noStrike" cap="none" spc="0">
              <a:solidFill>
                <a:schemeClr val="tx1"/>
              </a:solidFill>
              <a:latin typeface="Tahoma"/>
              <a:ea typeface="Tahoma"/>
              <a:cs typeface="Tahoma"/>
            </a:endParaRPr>
          </a:p>
          <a:p>
            <a:pPr marL="12699" marR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/>
              <a:buNone/>
              <a:tabLst>
                <a:tab pos="299084" algn="l"/>
              </a:tabLst>
              <a:defRPr/>
            </a:pPr>
            <a:endParaRPr sz="1000" b="0" i="0" u="none" strike="noStrike" cap="none" spc="0">
              <a:solidFill>
                <a:schemeClr val="tx1"/>
              </a:solidFill>
              <a:latin typeface="Tahoma"/>
              <a:cs typeface="Tahoma"/>
            </a:endParaRPr>
          </a:p>
          <a:p>
            <a:pPr marL="299084" marR="0" indent="-28638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/>
              <a:buChar char="-"/>
              <a:tabLst>
                <a:tab pos="299084" algn="l"/>
              </a:tabLst>
              <a:defRPr/>
            </a:pPr>
            <a:r>
              <a:rPr lang="ru-RU" sz="25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о</a:t>
            </a:r>
            <a:r>
              <a:rPr lang="ru-RU" sz="25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беспечение</a:t>
            </a:r>
            <a:r>
              <a:rPr lang="ru-RU" sz="25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5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электроснабжением,</a:t>
            </a:r>
            <a:r>
              <a:rPr lang="ru-RU" sz="25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br>
              <a:rPr lang="ru-RU" sz="25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</a:br>
            <a:r>
              <a:rPr lang="ru-RU" sz="25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водоснабжением,</a:t>
            </a:r>
            <a:r>
              <a:rPr lang="ru-RU" sz="25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5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водоотведением </a:t>
            </a:r>
            <a:r>
              <a:rPr lang="ru-RU" sz="25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и</a:t>
            </a:r>
            <a:r>
              <a:rPr lang="ru-RU" sz="25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5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другими</a:t>
            </a:r>
            <a:r>
              <a:rPr lang="ru-RU" sz="25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5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коммуникациями;</a:t>
            </a:r>
            <a:endParaRPr lang="ru-RU" sz="2500" b="0" i="0" u="none" strike="noStrike" cap="none" spc="0">
              <a:solidFill>
                <a:schemeClr val="tx1"/>
              </a:solidFill>
              <a:latin typeface="Tahoma"/>
              <a:cs typeface="Tahoma"/>
            </a:endParaRPr>
          </a:p>
          <a:p>
            <a:pPr marL="299084" marR="0" indent="-28638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/>
              <a:buChar char="-"/>
              <a:tabLst>
                <a:tab pos="299084" algn="l"/>
              </a:tabLst>
              <a:defRPr/>
            </a:pPr>
            <a:r>
              <a:rPr lang="ru-RU" sz="25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Подъездные</a:t>
            </a:r>
            <a:r>
              <a:rPr lang="ru-RU" sz="25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5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пути,</a:t>
            </a:r>
            <a:r>
              <a:rPr lang="ru-RU" sz="25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5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дороги</a:t>
            </a:r>
            <a:r>
              <a:rPr lang="ru-RU" sz="25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5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и</a:t>
            </a:r>
            <a:r>
              <a:rPr lang="ru-RU" sz="25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5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парковки;</a:t>
            </a:r>
            <a:endParaRPr lang="ru-RU" sz="2500" b="0" i="0" u="none" strike="noStrike" cap="none" spc="0">
              <a:solidFill>
                <a:schemeClr val="tx1"/>
              </a:solidFill>
              <a:latin typeface="Tahoma"/>
              <a:cs typeface="Tahoma"/>
            </a:endParaRPr>
          </a:p>
          <a:p>
            <a:pPr marL="299084" marR="0" indent="-28638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/>
              <a:buChar char="-"/>
              <a:tabLst>
                <a:tab pos="299084" algn="l"/>
              </a:tabLst>
              <a:defRPr/>
            </a:pPr>
            <a:r>
              <a:rPr lang="ru-RU" sz="25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Благоустройство</a:t>
            </a:r>
            <a:r>
              <a:rPr lang="ru-RU" sz="25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 </a:t>
            </a:r>
            <a:r>
              <a:rPr lang="ru-RU" sz="2500" b="0" i="0" u="none" strike="noStrike" cap="none" spc="0">
                <a:solidFill>
                  <a:schemeClr val="tx1"/>
                </a:solidFill>
                <a:latin typeface="Tahoma"/>
                <a:ea typeface="Tahoma"/>
                <a:cs typeface="Tahoma"/>
              </a:rPr>
              <a:t>территории.</a:t>
            </a:r>
            <a:endParaRPr lang="ru-RU" sz="2500" b="0" i="0" u="none" strike="noStrike" cap="none" spc="0">
              <a:solidFill>
                <a:schemeClr val="tx1"/>
              </a:solidFill>
              <a:latin typeface="Tahoma"/>
              <a:cs typeface="Tahoma"/>
            </a:endParaRPr>
          </a:p>
        </p:txBody>
      </p:sp>
      <p:pic>
        <p:nvPicPr>
          <p:cNvPr id="1326658536" name="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 flipH="0" flipV="0">
            <a:off x="8305974" y="4121291"/>
            <a:ext cx="3709656" cy="253535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2480629" name="Заголовок 1"/>
          <p:cNvSpPr>
            <a:spLocks noGrp="1"/>
          </p:cNvSpPr>
          <p:nvPr>
            <p:ph type="title"/>
          </p:nvPr>
        </p:nvSpPr>
        <p:spPr bwMode="auto">
          <a:xfrm>
            <a:off x="527381" y="164635"/>
            <a:ext cx="10561173" cy="466062"/>
          </a:xfrm>
        </p:spPr>
        <p:txBody>
          <a:bodyPr>
            <a:normAutofit fontScale="90000"/>
          </a:bodyPr>
          <a:lstStyle/>
          <a:p>
            <a:pPr marL="12699">
              <a:lnSpc>
                <a:spcPct val="100000"/>
              </a:lnSpc>
              <a:spcBef>
                <a:spcPts val="129"/>
              </a:spcBef>
              <a:defRPr/>
            </a:pPr>
            <a:r>
              <a:rPr lang="ru-RU" sz="2000" b="1">
                <a:solidFill>
                  <a:srgbClr val="40746E"/>
                </a:solidFill>
                <a:ea typeface="Calibri"/>
                <a:cs typeface="Times New Roman"/>
              </a:rPr>
              <a:t>Контакты для </a:t>
            </a:r>
            <a:r>
              <a:rPr lang="ru-RU" sz="2000" b="1">
                <a:solidFill>
                  <a:srgbClr val="40746E"/>
                </a:solidFill>
                <a:ea typeface="Calibri"/>
                <a:cs typeface="Times New Roman"/>
              </a:rPr>
              <a:t>направления проектов и консультаций</a:t>
            </a:r>
            <a:endParaRPr lang="ru-RU" sz="2000" b="1">
              <a:solidFill>
                <a:srgbClr val="40746E"/>
              </a:solidFill>
              <a:ea typeface="Calibri"/>
              <a:cs typeface="Times New Roman"/>
            </a:endParaRPr>
          </a:p>
        </p:txBody>
      </p:sp>
      <p:pic>
        <p:nvPicPr>
          <p:cNvPr id="308687153" name="Picture 2" descr="C:\Users\rumyantsevaoa\Downloads\qr-code (4).png"/>
          <p:cNvPicPr>
            <a:picLocks noChangeAspect="1" noChangeArrowheads="1"/>
          </p:cNvPicPr>
          <p:nvPr/>
        </p:nvPicPr>
        <p:blipFill>
          <a:blip r:embed="rId2"/>
          <a:stretch/>
        </p:blipFill>
        <p:spPr bwMode="auto">
          <a:xfrm flipH="0" flipV="0">
            <a:off x="4618605" y="890234"/>
            <a:ext cx="2076663" cy="2076663"/>
          </a:xfrm>
          <a:prstGeom prst="rect">
            <a:avLst/>
          </a:prstGeom>
          <a:noFill/>
        </p:spPr>
      </p:pic>
      <p:pic>
        <p:nvPicPr>
          <p:cNvPr id="9520783" name="Рисунок 6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11375055" y="67089"/>
            <a:ext cx="543574" cy="543574"/>
          </a:xfrm>
          <a:prstGeom prst="rect">
            <a:avLst/>
          </a:prstGeom>
        </p:spPr>
      </p:pic>
      <p:sp>
        <p:nvSpPr>
          <p:cNvPr id="1653065027" name="Прямоугольник 7"/>
          <p:cNvSpPr/>
          <p:nvPr/>
        </p:nvSpPr>
        <p:spPr bwMode="auto">
          <a:xfrm flipH="0" flipV="0">
            <a:off x="335359" y="740701"/>
            <a:ext cx="4058183" cy="2375730"/>
          </a:xfrm>
          <a:prstGeom prst="rect">
            <a:avLst/>
          </a:prstGeom>
          <a:solidFill>
            <a:schemeClr val="accent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defRPr/>
            </a:pPr>
            <a:r>
              <a:rPr lang="ru-RU" sz="1700" b="1">
                <a:solidFill>
                  <a:schemeClr val="tx1"/>
                </a:solidFill>
              </a:rPr>
              <a:t>Комитет развития внутреннего </a:t>
            </a:r>
            <a:br>
              <a:rPr lang="ru-RU" sz="1700" b="1">
                <a:solidFill>
                  <a:schemeClr val="tx1"/>
                </a:solidFill>
              </a:rPr>
            </a:br>
            <a:r>
              <a:rPr lang="ru-RU" sz="1700" b="1">
                <a:solidFill>
                  <a:schemeClr val="tx1"/>
                </a:solidFill>
              </a:rPr>
              <a:t>и въездного туризма </a:t>
            </a:r>
            <a:endParaRPr/>
          </a:p>
          <a:p>
            <a:pPr algn="l">
              <a:defRPr/>
            </a:pPr>
            <a:r>
              <a:rPr lang="ru-RU" sz="1700" b="1">
                <a:solidFill>
                  <a:schemeClr val="tx1"/>
                </a:solidFill>
              </a:rPr>
              <a:t>Департамента экономики </a:t>
            </a:r>
            <a:br>
              <a:rPr lang="ru-RU" sz="1700" b="1">
                <a:solidFill>
                  <a:schemeClr val="tx1"/>
                </a:solidFill>
              </a:rPr>
            </a:br>
            <a:r>
              <a:rPr lang="ru-RU" sz="1700" b="1">
                <a:solidFill>
                  <a:schemeClr val="tx1"/>
                </a:solidFill>
              </a:rPr>
              <a:t>Администрации Томской области </a:t>
            </a:r>
            <a:endParaRPr lang="ru-RU" sz="1700" b="1">
              <a:solidFill>
                <a:schemeClr val="tx1"/>
              </a:solidFill>
            </a:endParaRPr>
          </a:p>
        </p:txBody>
      </p:sp>
      <p:sp>
        <p:nvSpPr>
          <p:cNvPr id="1858280876" name="Прямоугольник 7"/>
          <p:cNvSpPr/>
          <p:nvPr/>
        </p:nvSpPr>
        <p:spPr bwMode="auto">
          <a:xfrm flipH="0" flipV="0">
            <a:off x="8183812" y="4231474"/>
            <a:ext cx="3463030" cy="2375730"/>
          </a:xfrm>
          <a:prstGeom prst="rect">
            <a:avLst/>
          </a:prstGeom>
          <a:solidFill>
            <a:schemeClr val="accent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1700" b="1">
                <a:solidFill>
                  <a:schemeClr val="tx1"/>
                </a:solidFill>
              </a:rPr>
              <a:t>Документация </a:t>
            </a:r>
            <a:br>
              <a:rPr lang="ru-RU" sz="1700" b="1">
                <a:solidFill>
                  <a:schemeClr val="tx1"/>
                </a:solidFill>
              </a:rPr>
            </a:br>
            <a:r>
              <a:rPr lang="ru-RU" sz="1700" b="1">
                <a:solidFill>
                  <a:schemeClr val="tx1"/>
                </a:solidFill>
              </a:rPr>
              <a:t>по конкурсному отбору  </a:t>
            </a:r>
            <a:endParaRPr lang="ru-RU" sz="1700" b="1">
              <a:solidFill>
                <a:schemeClr val="tx1"/>
              </a:solidFill>
            </a:endParaRPr>
          </a:p>
        </p:txBody>
      </p:sp>
      <p:pic>
        <p:nvPicPr>
          <p:cNvPr id="582847600" name="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 flipH="0" flipV="0">
            <a:off x="5719520" y="4142912"/>
            <a:ext cx="2464292" cy="246429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<Relationships xmlns="http://schemas.openxmlformats.org/package/2006/relationships"></Relationships>
</file>

<file path=ppt/theme/theme1.xml><?xml version="1.0" encoding="utf-8"?>
<a:theme xmlns:a="http://schemas.openxmlformats.org/drawingml/2006/main" xmlns:r="http://schemas.openxmlformats.org/officeDocument/2006/relationships" xmlns:p="http://schemas.openxmlformats.org/presentationml/2006/main" name="Office Theme">
  <a:themeElements>
    <a:clrScheme name="New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 Theme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Р7-Офис/2024.2.1.466</Application>
  <DocSecurity>0</DocSecurity>
  <PresentationFormat>Widescreen</PresentationFormat>
  <Paragraphs>0</Paragraphs>
  <Slides>7</Slides>
  <Notes>7</Notes>
  <HiddenSlides>0</HiddenSlides>
  <MMClips>2</MMClips>
  <ScaleCrop>0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Theme 1</vt:lpstr>
      <vt:lpstr>Slide 1</vt:lpstr>
      <vt:lpstr>Slide 2</vt:lpstr>
      <vt:lpstr>Slide 3</vt:lpstr>
      <vt:lpstr>Slide 4</vt:lpstr>
      <vt:lpstr>Slide 5</vt:lpstr>
      <vt:lpstr>Slide 6</vt:lpstr>
      <vt:lpstr>Slide 7</vt:lpstr>
    </vt:vector>
  </TitlesOfParts>
  <Manager/>
  <Company/>
  <LinksUpToDate>0</LinksUpToDate>
  <SharedDoc>0</SharedDoc>
  <HyperlinkBase/>
  <HyperlinksChanged>0</HyperlinksChanged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dc:identifier/>
  <dc:language/>
  <cp:lastModifiedBy/>
  <cp:revision>6</cp:revision>
  <dcterms:created xsi:type="dcterms:W3CDTF">2012-12-03T06:56:55Z</dcterms:created>
  <dcterms:modified xsi:type="dcterms:W3CDTF">2025-01-23T12:12:11Z</dcterms:modified>
  <cp:category/>
  <cp:contentStatus/>
  <cp:version/>
</cp:coreProperties>
</file>